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Default Extension="xlsx" ContentType="application/vnd.openxmlformats-officedocument.spreadsheetml.sheet"/>
  <Override PartName="/ppt/charts/chart1.xml" ContentType="application/vnd.openxmlformats-officedocument.drawingml.chart+xml"/>
  <Override PartName="/ppt/charts/style2.xml" ContentType="application/vnd.ms-office.chartstyle+xml"/>
  <Override PartName="/ppt/charts/chart2.xml" ContentType="application/vnd.openxmlformats-officedocument.drawingml.chart+xml"/>
  <Override PartName="/ppt/charts/style1.xml" ContentType="application/vnd.ms-office.chartstyl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charts/colors1.xml" ContentType="application/vnd.ms-office.chartcolorstyle+xml"/>
  <Override PartName="/ppt/charts/colors2.xml" ContentType="application/vnd.ms-office.chartcolorstyle+xml"/>
  <Override PartName="/docProps/app.xml" ContentType="application/vnd.openxmlformats-officedocument.extended-properties+xml"/>
  <Override PartName="/ppt/charts/chart4.xml" ContentType="application/vnd.openxmlformats-officedocument.drawingml.chart+xml"/>
  <Override PartName="/ppt/charts/style3.xml" ContentType="application/vnd.ms-office.chartstyle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charts/colors4.xml" ContentType="application/vnd.ms-office.chartcolorstyle+xml"/>
  <Override PartName="/ppt/charts/style5.xml" ContentType="application/vnd.ms-office.chartstyle+xml"/>
  <Override PartName="/ppt/charts/chart6.xml" ContentType="application/vnd.openxmlformats-officedocument.drawingml.chart+xml"/>
  <Override PartName="/ppt/charts/colors5.xml" ContentType="application/vnd.ms-office.chartcolorstyl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s-AR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9" d="100"/>
          <a:sy n="69" d="100"/>
        </p:scale>
        <p:origin x="696" y="7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Style" Target="style1.xml" /><Relationship Id="rId3" Type="http://schemas.microsoft.com/office/2011/relationships/chartColorStyle" Target="colors1.xml" 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Style" Target="style2.xml" /><Relationship Id="rId3" Type="http://schemas.microsoft.com/office/2011/relationships/chartColorStyle" Target="colors2.xml" 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Style" Target="style3.xml" /><Relationship Id="rId3" Type="http://schemas.microsoft.com/office/2011/relationships/chartColorStyle" Target="colors3.xml" /></Relationships>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Style" Target="style4.xml" /><Relationship Id="rId3" Type="http://schemas.microsoft.com/office/2011/relationships/chartColorStyle" Target="colors4.xml" /></Relationships>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Relationship Id="rId2" Type="http://schemas.microsoft.com/office/2011/relationships/chartStyle" Target="style5.xml" /><Relationship Id="rId3" Type="http://schemas.microsoft.com/office/2011/relationships/chartColorStyle" Target="colors5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explosion val="3"/>
          <c:dPt>
            <c:idx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dLblPos val="ctr"/>
              <c:layout>
                <c:manualLayout>
                  <c:w val="0.176545"/>
                  <c:h val="0.203828"/>
                </c:manualLayout>
              </c:layout>
              <c:showBubbleSize val="0"/>
              <c:showCatName val="0"/>
              <c:showLegendKey val="0"/>
              <c:showPercent val="1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latin typeface="Arial"/>
                        <a:cs typeface="Arial"/>
                      </a:rPr>
                      <a:t>TVP 2025  </a:t>
                    </a:r>
                    <a:fld id="{78CA9C93-C260-421A-8991-E4A3DCDF097D}" type="PERCENTAGE">
                      <a:rPr lang="en-US" sz="1600" b="1">
                        <a:latin typeface="Arial"/>
                        <a:cs typeface="Arial"/>
                      </a:rPr>
                      <a:t>[PORCENTAJE]</a:t>
                    </a:fld>
                    <a:endParaRPr lang="en-US" sz="1600" b="1">
                      <a:latin typeface="Arial"/>
                      <a:cs typeface="Arial"/>
                    </a:endParaRPr>
                  </a:p>
                </c:rich>
              </c:tx>
              <c:extLst>
                <c:ext uri="{CE6537A1-D6FC-4f65-9D91-7224C49458BB}">
                  <c15:showDataLabelsRange val="0"/>
                </c:ext>
              </c:extLst>
            </c:dLbl>
            <c:dLbl>
              <c:idx val="1"/>
              <c:dLblPos val="bestFit"/>
              <c:layout>
                <c:manualLayout>
                  <c:x val="0.209964"/>
                  <c:y val="-0.005956"/>
                  <c:w val="0.236910"/>
                  <c:h val="0.260012"/>
                </c:manualLayout>
              </c:layout>
              <c:showBubbleSize val="0"/>
              <c:showCatName val="0"/>
              <c:showLegendKey val="0"/>
              <c:showPercent val="1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latin typeface="Arial"/>
                        <a:cs typeface="Arial"/>
                      </a:rPr>
                      <a:t> TVP 2024      </a:t>
                    </a:r>
                    <a:fld id="{588712E4-5169-4398-BD2D-F256F2214523}" type="PERCENTAGE">
                      <a:rPr lang="en-US" sz="1600" b="1">
                        <a:latin typeface="Arial"/>
                        <a:cs typeface="Arial"/>
                      </a:rPr>
                      <a:t>[PORCENTAJE]</a:t>
                    </a:fld>
                    <a:endParaRPr lang="en-US" sz="1600" b="1">
                      <a:latin typeface="Arial"/>
                      <a:cs typeface="Arial"/>
                    </a:endParaRPr>
                  </a:p>
                </c:rich>
              </c:tx>
              <c:extLst>
                <c:ext uri="{CE6537A1-D6FC-4f65-9D91-7224C49458BB}">
                  <c15:showDataLabelsRange val="0"/>
                </c:ext>
              </c:extLst>
            </c:dLbl>
            <c:dLbl>
              <c:idx val="2"/>
              <c:delete val="1"/>
              <c:layout/>
            </c:dLbl>
            <c:dLblPos val="ctr"/>
            <c:leaderLines>
              <c:spPr bwMode="auto">
                <a:prstGeom prst="rect">
                  <a:avLst/>
                </a:prstGeom>
                <a:ln w="9525">
                  <a:solidFill>
                    <a:schemeClr val="lt1">
                      <a:lumMod val="95000"/>
                      <a:alpha val="53999"/>
                    </a:schemeClr>
                  </a:solidFill>
                </a:ln>
                <a:effectLst/>
              </c:spPr>
            </c:leaderLines>
            <c:showBubbleSize val="0"/>
            <c:showCatName val="0"/>
            <c:showLeaderLines val="1"/>
            <c:showLegendKey val="0"/>
            <c:showPercent val="1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</c:dLbls>
          <c:cat>
            <c:strRef>
              <c:f>Hoja4!$A$19:$A$21</c:f>
              <c:strCache>
                <c:ptCount val="3"/>
                <c:pt idx="0">
                  <c:v>TVP 2025</c:v>
                </c:pt>
                <c:pt idx="1">
                  <c:v>TVP 2024</c:v>
                </c:pt>
                <c:pt idx="2">
                  <c:v>Var</c:v>
                </c:pt>
              </c:strCache>
            </c:strRef>
          </c:cat>
          <c:val>
            <c:numRef>
              <c:f>Hoja4!$B$19:$B$21</c:f>
              <c:numCache>
                <c:formatCode>_-"$"\ * #,##0_-;\-"$"\ * #,##0_-;_-"$"\ * "-"??_-;_-@_-</c:formatCode>
                <c:ptCount val="3"/>
                <c:pt idx="0">
                  <c:v>2907529636.21</c:v>
                </c:pt>
                <c:pt idx="1">
                  <c:v>2217603334</c:v>
                </c:pt>
                <c:pt idx="2" formatCode="0%">
                  <c:v>0.311113485280321</c:v>
                </c:pt>
              </c:numCache>
            </c:numRef>
          </c:val>
        </c:ser>
        <c:dLbls>
          <c:dLblPos val="ctr"/>
          <c:showBubbleSize val="0"/>
          <c:showCatName val="0"/>
          <c:showLeaderLines val="1"/>
          <c:showLegendKey val="0"/>
          <c:showPercent val="1"/>
          <c:showSerName val="0"/>
          <c:showVal val="0"/>
        </c:dLbls>
      </c:pie3DChart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 rot="0">
      <a:off x="5552855" y="1193372"/>
      <a:ext cx="6979603" cy="3477692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explosion val="2"/>
          <c:dPt>
            <c:idx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64631"/>
                  <c:y val="-0.035077"/>
                  <c:w val="0.184337"/>
                  <c:h val="0.197368"/>
                </c:manualLayout>
              </c:layout>
              <c:showBubbleSize val="0"/>
              <c:showCatName val="0"/>
              <c:showLegendKey val="0"/>
              <c:showPercent val="1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TVP 2025 </a:t>
                    </a:r>
                    <a:fld id="{83222967-B852-49E5-A42C-98F704F05B08}" type="PERCENTAGE">
                      <a:rPr lang="en-US" sz="16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[PORCENTAJE]</a:t>
                    </a:fld>
                    <a:endParaRPr lang="en-US" sz="1600" b="1">
                      <a:solidFill>
                        <a:schemeClr val="bg1"/>
                      </a:solidFill>
                      <a:latin typeface="Arial"/>
                      <a:cs typeface="Arial"/>
                    </a:endParaRPr>
                  </a:p>
                </c:rich>
              </c:tx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extLst>
                <c:ext uri="{CE6537A1-D6FC-4f65-9D91-7224C49458BB}">
                  <c15:showDataLabelsRange val="0"/>
                </c:ext>
              </c:extLst>
            </c:dLbl>
            <c:dLbl>
              <c:idx val="1"/>
              <c:layout>
                <c:manualLayout>
                  <c:x val="0.228442"/>
                  <c:y val="-0.168475"/>
                  <c:w val="0.186599"/>
                  <c:h val="0.129766"/>
                </c:manualLayout>
              </c:layout>
              <c:showBubbleSize val="0"/>
              <c:showCatName val="0"/>
              <c:showLegendKey val="0"/>
              <c:showPercent val="1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TVP 2026   </a:t>
                    </a:r>
                    <a:fld id="{AE47460F-CD23-4C9D-A1DD-3D7C6F274AF3}" type="PERCENTAGE">
                      <a:rPr lang="en-US" sz="16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[PORCENTAJE]</a:t>
                    </a:fld>
                    <a:endParaRPr lang="en-US" sz="1600" b="1">
                      <a:solidFill>
                        <a:schemeClr val="bg1"/>
                      </a:solidFill>
                      <a:latin typeface="Arial"/>
                      <a:cs typeface="Arial"/>
                    </a:endParaRPr>
                  </a:p>
                </c:rich>
              </c:tx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extLst>
                <c:ext uri="{CE6537A1-D6FC-4f65-9D91-7224C49458BB}">
                  <c15:showDataLabelsRange val="0"/>
                </c:ext>
              </c:extLst>
            </c:dLbl>
            <c:dLbl>
              <c:idx val="2"/>
              <c:delete val="1"/>
              <c:layout/>
            </c:dLbl>
            <c:leaderLines>
              <c:spPr bwMode="auto">
                <a:prstGeom prst="rect">
                  <a:avLst/>
                </a:prstGeom>
                <a:ln w="9525">
                  <a:solidFill>
                    <a:schemeClr val="lt1">
                      <a:lumMod val="95000"/>
                      <a:alpha val="53999"/>
                    </a:schemeClr>
                  </a:solidFill>
                </a:ln>
                <a:effectLst/>
              </c:spPr>
            </c:leaderLines>
            <c:showBubbleSize val="0"/>
            <c:showCatName val="0"/>
            <c:showLeaderLines val="1"/>
            <c:showLegendKey val="0"/>
            <c:showPercent val="1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</c:dLbls>
          <c:cat>
            <c:numRef>
              <c:f>Hoja1!$A$8:$A$10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Hoja1!$B$8:$B$10</c:f>
              <c:numCache>
                <c:formatCode>_-"$"\ * #,##0_-;\-"$"\ * #,##0_-;_-"$"\ * "-"??_-;_-@_-</c:formatCode>
                <c:ptCount val="3"/>
                <c:pt idx="0">
                  <c:v>708198728</c:v>
                </c:pt>
                <c:pt idx="1">
                  <c:v>771243071</c:v>
                </c:pt>
                <c:pt idx="2" formatCode="0%">
                  <c:v>0.08902069504987864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1"/>
          <c:showSerName val="0"/>
          <c:showVal val="0"/>
        </c:dLbls>
      </c:pie3DChart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 rot="0">
      <a:off x="6272214" y="628135"/>
      <a:ext cx="5614986" cy="4086021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/>
      <c:pie3DChart>
        <c:varyColors val="1"/>
        <c:dLbls>
          <c:showBubbleSize val="0"/>
          <c:showCatName val="0"/>
          <c:showLeaderLines val="0"/>
          <c:showLegendKey val="0"/>
          <c:showPercent val="1"/>
          <c:showSerName val="0"/>
          <c:showVal val="0"/>
        </c:dLbls>
      </c:pie3DChart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 rot="0">
      <a:off x="5657850" y="628135"/>
      <a:ext cx="6690680" cy="3886200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explosion val="1"/>
          <c:dPt>
            <c:idx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dLblPos val="bestFit"/>
              <c:layout>
                <c:manualLayout>
                  <c:x val="-0.156508"/>
                  <c:y val="-0.405073"/>
                  <c:w val="0.329788"/>
                  <c:h val="0.270866"/>
                </c:manualLayout>
              </c:layout>
              <c:showBubbleSize val="0"/>
              <c:showCatName val="1"/>
              <c:showLegendKey val="0"/>
              <c:showPercent val="1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B18636-A307-4F13-9DC4-074E85AA93E5}" type="CATEGORYNAME">
                      <a:rPr lang="en-US" sz="16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[NOMBRE DE CATEGORÍA]</a:t>
                    </a:fld>
                    <a:br>
                      <a:rPr lang="en-US" sz="16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</a:br>
                    <a:fld id="{31DD558F-66EC-4780-AB25-1F7877E7B28E}" type="PERCENTAGE">
                      <a:rPr lang="en-US" sz="16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[PORCENTAJE]</a:t>
                    </a:fld>
                    <a:endParaRPr lang="en-US" sz="1600" b="1">
                      <a:solidFill>
                        <a:schemeClr val="bg1"/>
                      </a:solidFill>
                      <a:latin typeface="Arial"/>
                      <a:cs typeface="Arial"/>
                    </a:endParaRPr>
                  </a:p>
                </c:rich>
              </c:tx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extLst>
                <c:ext uri="{CE6537A1-D6FC-4f65-9D91-7224C49458BB}">
                  <c15:showDataLabelsRange val="0"/>
                </c:ext>
              </c:extLst>
            </c:dLbl>
            <c:dLbl>
              <c:idx val="1"/>
              <c:dLblPos val="bestFit"/>
              <c:layout>
                <c:manualLayout>
                  <c:x val="0.215948"/>
                  <c:y val="0.064304"/>
                  <c:w val="0.202793"/>
                  <c:h val="0.207874"/>
                </c:manualLayout>
              </c:layout>
              <c:showBubbleSize val="0"/>
              <c:showCatName val="1"/>
              <c:showLegendKey val="0"/>
              <c:showPercent val="1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ABF2B3-F0D5-47C2-8B23-02C838441FA6}" type="CATEGORYNAME">
                      <a:rPr lang="en-US" sz="16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[NOMBRE DE CATEGORÍA]</a:t>
                    </a:fld>
                    <a:br>
                      <a:rPr lang="en-US" sz="16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</a:br>
                    <a:fld id="{B54830C4-A4E8-4AFF-9CBC-3287994781E7}" type="PERCENTAGE">
                      <a:rPr lang="en-US" sz="16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[PORCENTAJE]</a:t>
                    </a:fld>
                    <a:endParaRPr lang="en-US" sz="1600" b="1">
                      <a:solidFill>
                        <a:schemeClr val="bg1"/>
                      </a:solidFill>
                      <a:latin typeface="Arial"/>
                      <a:cs typeface="Arial"/>
                    </a:endParaRPr>
                  </a:p>
                </c:rich>
              </c:tx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extLst>
                <c:ext uri="{CE6537A1-D6FC-4f65-9D91-7224C49458BB}">
                  <c15:showDataLabelsRange val="0"/>
                </c:ext>
              </c:extLst>
            </c:dLbl>
            <c:dLbl>
              <c:idx val="2"/>
              <c:delete val="1"/>
              <c:layout/>
            </c:dLbl>
            <c:dLblPos val="inEnd"/>
            <c:leaderLines>
              <c:spPr bwMode="auto">
                <a:prstGeom prst="rect">
                  <a:avLst/>
                </a:prstGeom>
                <a:ln w="9525">
                  <a:solidFill>
                    <a:schemeClr val="lt1">
                      <a:lumMod val="95000"/>
                      <a:alpha val="53999"/>
                    </a:schemeClr>
                  </a:solidFill>
                </a:ln>
                <a:effectLst/>
              </c:spPr>
            </c:leaderLines>
            <c:showBubbleSize val="0"/>
            <c:showCatName val="1"/>
            <c:showLeaderLines val="1"/>
            <c:showLegendKey val="0"/>
            <c:showPercent val="1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</c:dLbls>
          <c:cat>
            <c:strRef>
              <c:f>Hoja4!$D$19:$D$21</c:f>
              <c:strCache>
                <c:ptCount val="3"/>
                <c:pt idx="0">
                  <c:v>RNA 2025</c:v>
                </c:pt>
                <c:pt idx="1">
                  <c:v>RNA 2024</c:v>
                </c:pt>
                <c:pt idx="2">
                  <c:v>Var</c:v>
                </c:pt>
              </c:strCache>
            </c:strRef>
          </c:cat>
          <c:val>
            <c:numRef>
              <c:f>Hoja4!$E$19:$E$21</c:f>
              <c:numCache>
                <c:formatCode>_-"$"\ * #,##0_-;\-"$"\ * #,##0_-;_-"$"\ * "-"??_-;_-@_-</c:formatCode>
                <c:ptCount val="3"/>
                <c:pt idx="0">
                  <c:v>573660343</c:v>
                </c:pt>
                <c:pt idx="1">
                  <c:v>261734476.68</c:v>
                </c:pt>
                <c:pt idx="2" formatCode="0%">
                  <c:v>1.1917645328069049</c:v>
                </c:pt>
              </c:numCache>
            </c:numRef>
          </c:val>
        </c:ser>
        <c:dLbls>
          <c:dLblPos val="inEnd"/>
          <c:showBubbleSize val="0"/>
          <c:showCatName val="0"/>
          <c:showLeaderLines val="1"/>
          <c:showLegendKey val="0"/>
          <c:showPercent val="1"/>
          <c:showSerName val="0"/>
          <c:showVal val="0"/>
        </c:dLbls>
      </c:pie3DChart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 rot="0">
      <a:off x="5916331" y="657225"/>
      <a:ext cx="6024562" cy="3629025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62500"/>
          <c:y val="0.096092"/>
          <c:w val="0.840050"/>
          <c:h val="0.818153"/>
        </c:manualLayout>
      </c:layout>
      <c:pie3DChart>
        <c:varyColors val="1"/>
        <c:ser>
          <c:idx val="0"/>
          <c:order val="0"/>
          <c:dPt>
            <c:idx val="0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explosion val="19"/>
            <c:spPr bwMode="auto">
              <a:prstGeom prst="rect">
                <a:avLst/>
              </a:prstGeom>
              <a:gradFill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 bwMode="auto">
              <a:prstGeom prst="rect">
                <a:avLst/>
              </a:prstGeom>
              <a:gradFill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08032"/>
                  <c:y val="0.089421"/>
                  <c:w val="0.179479"/>
                  <c:h val="0.191797"/>
                </c:manualLayout>
              </c:layout>
              <c:showBubbleSize val="0"/>
              <c:showCatName val="0"/>
              <c:showLegendKey val="0"/>
              <c:showPercent val="1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RNA 2025  </a:t>
                    </a:r>
                    <a:fld id="{A0783744-4CB9-41E6-A0E3-A198CA8EDD8F}" type="PERCENTAGE">
                      <a:rPr lang="en-US" sz="16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[PORCENTAJE]</a:t>
                    </a:fld>
                    <a:endParaRPr lang="en-US" sz="1600" b="1">
                      <a:solidFill>
                        <a:schemeClr val="bg1"/>
                      </a:solidFill>
                      <a:latin typeface="Arial"/>
                      <a:cs typeface="Arial"/>
                    </a:endParaRPr>
                  </a:p>
                </c:rich>
              </c:tx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extLst>
                <c:ext uri="{CE6537A1-D6FC-4f65-9D91-7224C49458BB}">
                  <c15:showDataLabelsRange val="0"/>
                </c:ext>
              </c:extLst>
            </c:dLbl>
            <c:dLbl>
              <c:idx val="1"/>
              <c:layout>
                <c:manualLayout>
                  <c:x val="0.196993"/>
                  <c:y val="-0.416365"/>
                  <c:w val="0.162837"/>
                  <c:h val="0.189922"/>
                </c:manualLayout>
              </c:layout>
              <c:showBubbleSize val="0"/>
              <c:showCatName val="0"/>
              <c:showLegendKey val="0"/>
              <c:showPercent val="1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 RNA 2026 </a:t>
                    </a:r>
                    <a:fld id="{C6BD16EE-3981-49AD-AC50-F5C56EC56965}" type="PERCENTAGE">
                      <a:rPr lang="en-US" sz="1600" b="1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[PORCENTAJE]</a:t>
                    </a:fld>
                    <a:endParaRPr lang="en-US" sz="1600" b="1">
                      <a:solidFill>
                        <a:schemeClr val="bg1"/>
                      </a:solidFill>
                      <a:latin typeface="Arial"/>
                      <a:cs typeface="Arial"/>
                    </a:endParaRPr>
                  </a:p>
                </c:rich>
              </c:tx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extLst>
                <c:ext uri="{CE6537A1-D6FC-4f65-9D91-7224C49458BB}">
                  <c15:showDataLabelsRange val="0"/>
                </c:ext>
              </c:extLst>
            </c:dLbl>
            <c:dLbl>
              <c:idx val="2"/>
              <c:delete val="1"/>
              <c:layout/>
            </c:dLbl>
            <c:leaderLines>
              <c:spPr bwMode="auto">
                <a:prstGeom prst="rect">
                  <a:avLst/>
                </a:prstGeom>
                <a:ln w="9525">
                  <a:solidFill>
                    <a:schemeClr val="lt1">
                      <a:lumMod val="95000"/>
                      <a:alpha val="53999"/>
                    </a:schemeClr>
                  </a:solidFill>
                </a:ln>
                <a:effectLst/>
              </c:spPr>
            </c:leaderLines>
            <c:showBubbleSize val="0"/>
            <c:showCatName val="0"/>
            <c:showLeaderLines val="1"/>
            <c:showLegendKey val="0"/>
            <c:showPercent val="1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</c:dLbls>
          <c:cat>
            <c:numRef>
              <c:f>Hoja1!$A$8:$A$10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Hoja1!$B$8:$B$10</c:f>
              <c:numCache>
                <c:formatCode>_-"$"\ * #,##0_-;\-"$"\ * #,##0_-;_-"$"\ * "-"??_-;_-@_-</c:formatCode>
                <c:ptCount val="3"/>
                <c:pt idx="0">
                  <c:v>65218445</c:v>
                </c:pt>
                <c:pt idx="1">
                  <c:v>230700220</c:v>
                </c:pt>
                <c:pt idx="2" formatCode="0%">
                  <c:v>0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1"/>
          <c:showSerName val="0"/>
          <c:showVal val="0"/>
        </c:dLbls>
      </c:pie3DChart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 rot="0">
      <a:off x="5168467" y="198953"/>
      <a:ext cx="7994180" cy="4914900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s-ES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/>
      <c:pie3DChart>
        <c:varyColors val="1"/>
        <c:dLbls>
          <c:dLblPos val="inEnd"/>
          <c:showBubbleSize val="0"/>
          <c:showCatName val="0"/>
          <c:showLeaderLines val="0"/>
          <c:showLegendKey val="0"/>
          <c:showPercent val="1"/>
          <c:showSerName val="0"/>
          <c:showVal val="0"/>
        </c:dLbls>
      </c:pie3DChart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 rot="0">
      <a:off x="5916331" y="657225"/>
      <a:ext cx="6024562" cy="3629025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cap="all"/>
  </cs:axisTitle>
  <cs:categoryAxis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12700" cap="flat" cmpd="sng" algn="ctr">
        <a:solidFill>
          <a:schemeClr val="lt1">
            <a:lumMod val="95000"/>
            <a:alpha val="53999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/>
      </a:gradFill>
    </cs:spPr>
    <cs:defRPr sz="1000"/>
  </cs:chartArea>
  <cs:dataLabel>
    <cs:lnRef idx="0"/>
    <cs:fillRef idx="0"/>
    <cs:effectRef idx="0"/>
    <cs:fontRef idx="minor">
      <a:schemeClr val="lt1">
        <a:lumMod val="8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 bwMode="auto">
      <a:prstGeom prst="rect">
        <a:avLst/>
      </a:prstGeom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  <a:round/>
      </a:ln>
    </cs:spPr>
  </cs:dataPointMarker>
  <cs:dataPointWireframe>
    <cs:lnRef idx="0">
      <cs:styleClr val="auto"/>
    </cs:lnRef>
    <cs:fillRef idx="3"/>
    <cs:effectRef idx="3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3999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12700" cap="flat" cmpd="sng" algn="ctr">
        <a:solidFill>
          <a:schemeClr val="lt1">
            <a:lumMod val="95000"/>
            <a:alpha val="53999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 bwMode="auto">
      <a:prstGeom prst="rect">
        <a:avLst/>
      </a:prstGeom>
      <a:ln w="9525" cap="flat" cmpd="sng" algn="ctr">
        <a:solidFill>
          <a:schemeClr val="lt1">
            <a:lumMod val="95000"/>
            <a:alpha val="53999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spc="10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>
        <a:solidFill>
          <a:schemeClr val="lt1">
            <a:lumMod val="95000"/>
            <a:alpha val="53999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/>
  </cs:valueAxis>
  <cs:wall>
    <cs:lnRef idx="0"/>
    <cs:fillRef idx="0"/>
    <cs:effectRef idx="0"/>
    <cs:fontRef idx="minor">
      <a:schemeClr val="tx1"/>
    </cs:fontRef>
  </cs:wall>
  <cs:dataPointMarkerLayout symbol="circle" size="6"/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cap="all"/>
  </cs:axisTitle>
  <cs:categoryAxis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12700" cap="flat" cmpd="sng" algn="ctr">
        <a:solidFill>
          <a:schemeClr val="lt1">
            <a:lumMod val="95000"/>
            <a:alpha val="53999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/>
      </a:gradFill>
    </cs:spPr>
    <cs:defRPr sz="1000"/>
  </cs:chartArea>
  <cs:dataLabel>
    <cs:lnRef idx="0"/>
    <cs:fillRef idx="0"/>
    <cs:effectRef idx="0"/>
    <cs:fontRef idx="minor">
      <a:schemeClr val="lt1">
        <a:lumMod val="8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 bwMode="auto">
      <a:prstGeom prst="rect">
        <a:avLst/>
      </a:prstGeom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  <a:round/>
      </a:ln>
    </cs:spPr>
  </cs:dataPointMarker>
  <cs:dataPointWireframe>
    <cs:lnRef idx="0">
      <cs:styleClr val="auto"/>
    </cs:lnRef>
    <cs:fillRef idx="3"/>
    <cs:effectRef idx="3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3999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12700" cap="flat" cmpd="sng" algn="ctr">
        <a:solidFill>
          <a:schemeClr val="lt1">
            <a:lumMod val="95000"/>
            <a:alpha val="53999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 bwMode="auto">
      <a:prstGeom prst="rect">
        <a:avLst/>
      </a:prstGeom>
      <a:ln w="9525" cap="flat" cmpd="sng" algn="ctr">
        <a:solidFill>
          <a:schemeClr val="lt1">
            <a:lumMod val="95000"/>
            <a:alpha val="53999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spc="10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>
        <a:solidFill>
          <a:schemeClr val="lt1">
            <a:lumMod val="95000"/>
            <a:alpha val="53999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/>
  </cs:valueAxis>
  <cs:wall>
    <cs:lnRef idx="0"/>
    <cs:fillRef idx="0"/>
    <cs:effectRef idx="0"/>
    <cs:fontRef idx="minor">
      <a:schemeClr val="tx1"/>
    </cs:fontRef>
  </cs:wall>
  <cs:dataPointMarkerLayout symbol="circle" size="6"/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cap="all"/>
  </cs:axisTitle>
  <cs:categoryAxis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12700" cap="flat" cmpd="sng" algn="ctr">
        <a:solidFill>
          <a:schemeClr val="lt1">
            <a:lumMod val="95000"/>
            <a:alpha val="53999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/>
      </a:gradFill>
    </cs:spPr>
    <cs:defRPr sz="1000"/>
  </cs:chartArea>
  <cs:dataLabel>
    <cs:lnRef idx="0"/>
    <cs:fillRef idx="0"/>
    <cs:effectRef idx="0"/>
    <cs:fontRef idx="minor">
      <a:schemeClr val="lt1">
        <a:lumMod val="8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 bwMode="auto">
      <a:prstGeom prst="rect">
        <a:avLst/>
      </a:prstGeom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  <a:round/>
      </a:ln>
    </cs:spPr>
  </cs:dataPointMarker>
  <cs:dataPointWireframe>
    <cs:lnRef idx="0">
      <cs:styleClr val="auto"/>
    </cs:lnRef>
    <cs:fillRef idx="3"/>
    <cs:effectRef idx="3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3999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12700" cap="flat" cmpd="sng" algn="ctr">
        <a:solidFill>
          <a:schemeClr val="lt1">
            <a:lumMod val="95000"/>
            <a:alpha val="53999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 bwMode="auto">
      <a:prstGeom prst="rect">
        <a:avLst/>
      </a:prstGeom>
      <a:ln w="9525" cap="flat" cmpd="sng" algn="ctr">
        <a:solidFill>
          <a:schemeClr val="lt1">
            <a:lumMod val="95000"/>
            <a:alpha val="53999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spc="10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>
        <a:solidFill>
          <a:schemeClr val="lt1">
            <a:lumMod val="95000"/>
            <a:alpha val="53999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/>
  </cs:valueAxis>
  <cs:wall>
    <cs:lnRef idx="0"/>
    <cs:fillRef idx="0"/>
    <cs:effectRef idx="0"/>
    <cs:fontRef idx="minor">
      <a:schemeClr val="tx1"/>
    </cs:fontRef>
  </cs:wall>
  <cs:dataPointMarkerLayout symbol="circle" size="6"/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cap="all"/>
  </cs:axisTitle>
  <cs:categoryAxis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12700" cap="flat" cmpd="sng" algn="ctr">
        <a:solidFill>
          <a:schemeClr val="lt1">
            <a:lumMod val="95000"/>
            <a:alpha val="53999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/>
      </a:gradFill>
    </cs:spPr>
    <cs:defRPr sz="1000"/>
  </cs:chartArea>
  <cs:dataLabel>
    <cs:lnRef idx="0"/>
    <cs:fillRef idx="0"/>
    <cs:effectRef idx="0"/>
    <cs:fontRef idx="minor">
      <a:schemeClr val="lt1">
        <a:lumMod val="8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 bwMode="auto">
      <a:prstGeom prst="rect">
        <a:avLst/>
      </a:prstGeom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  <a:round/>
      </a:ln>
    </cs:spPr>
  </cs:dataPointMarker>
  <cs:dataPointWireframe>
    <cs:lnRef idx="0">
      <cs:styleClr val="auto"/>
    </cs:lnRef>
    <cs:fillRef idx="3"/>
    <cs:effectRef idx="3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3999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12700" cap="flat" cmpd="sng" algn="ctr">
        <a:solidFill>
          <a:schemeClr val="lt1">
            <a:lumMod val="95000"/>
            <a:alpha val="53999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 bwMode="auto">
      <a:prstGeom prst="rect">
        <a:avLst/>
      </a:prstGeom>
      <a:ln w="9525" cap="flat" cmpd="sng" algn="ctr">
        <a:solidFill>
          <a:schemeClr val="lt1">
            <a:lumMod val="95000"/>
            <a:alpha val="53999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spc="10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>
        <a:solidFill>
          <a:schemeClr val="lt1">
            <a:lumMod val="95000"/>
            <a:alpha val="53999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/>
  </cs:valueAxis>
  <cs:wall>
    <cs:lnRef idx="0"/>
    <cs:fillRef idx="0"/>
    <cs:effectRef idx="0"/>
    <cs:fontRef idx="minor">
      <a:schemeClr val="tx1"/>
    </cs:fontRef>
  </cs:wall>
  <cs:dataPointMarkerLayout symbol="circle" size="6"/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cap="all"/>
  </cs:axisTitle>
  <cs:categoryAxis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12700" cap="flat" cmpd="sng" algn="ctr">
        <a:solidFill>
          <a:schemeClr val="lt1">
            <a:lumMod val="95000"/>
            <a:alpha val="53999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/>
      </a:gradFill>
    </cs:spPr>
    <cs:defRPr sz="1000"/>
  </cs:chartArea>
  <cs:dataLabel>
    <cs:lnRef idx="0"/>
    <cs:fillRef idx="0"/>
    <cs:effectRef idx="0"/>
    <cs:fontRef idx="minor">
      <a:schemeClr val="lt1">
        <a:lumMod val="8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 bwMode="auto">
      <a:prstGeom prst="rect">
        <a:avLst/>
      </a:prstGeom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  <a:round/>
      </a:ln>
    </cs:spPr>
  </cs:dataPointMarker>
  <cs:dataPointWireframe>
    <cs:lnRef idx="0">
      <cs:styleClr val="auto"/>
    </cs:lnRef>
    <cs:fillRef idx="3"/>
    <cs:effectRef idx="3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3999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95000"/>
            <a:alpha val="53999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 bwMode="auto">
      <a:prstGeom prst="rect">
        <a:avLst/>
      </a:prstGeom>
      <a:ln w="12700" cap="flat" cmpd="sng" algn="ctr">
        <a:solidFill>
          <a:schemeClr val="lt1">
            <a:lumMod val="95000"/>
            <a:alpha val="53999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 bwMode="auto">
      <a:prstGeom prst="rect">
        <a:avLst/>
      </a:prstGeom>
      <a:ln w="9525" cap="flat" cmpd="sng" algn="ctr">
        <a:solidFill>
          <a:schemeClr val="lt1">
            <a:lumMod val="95000"/>
            <a:alpha val="53999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spc="10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>
        <a:solidFill>
          <a:schemeClr val="lt1">
            <a:lumMod val="95000"/>
            <a:alpha val="53999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/>
  </cs:valueAxis>
  <cs:wall>
    <cs:lnRef idx="0"/>
    <cs:fillRef idx="0"/>
    <cs:effectRef idx="0"/>
    <cs:fontRef idx="minor">
      <a:schemeClr val="tx1"/>
    </cs:fontRef>
  </cs:wall>
  <cs:dataPointMarkerLayout symbol="circle" size="6"/>
</cs:chartStyle>
</file>

<file path=ppt/embeddings/_rels/Microsoft_Excel_Worksheet1.xlsx.rels><?xml version="1.0" encoding="UTF-8" standalone="yes"?><Relationships xmlns="http://schemas.openxmlformats.org/package/2006/relationships"></Relationships>
</file>

<file path=ppt/embeddings/_rels/Microsoft_Excel_Worksheet2.xlsx.rels><?xml version="1.0" encoding="UTF-8" standalone="yes"?><Relationships xmlns="http://schemas.openxmlformats.org/package/2006/relationships"></Relationships>
</file>

<file path=ppt/embeddings/_rels/Microsoft_Excel_Worksheet3.xlsx.rels><?xml version="1.0" encoding="UTF-8" standalone="yes"?><Relationships xmlns="http://schemas.openxmlformats.org/package/2006/relationships"></Relationships>
</file>

<file path=ppt/embeddings/_rels/Microsoft_Excel_Worksheet4.xlsx.rels><?xml version="1.0" encoding="UTF-8" standalone="yes"?><Relationships xmlns="http://schemas.openxmlformats.org/package/2006/relationships"></Relationships>
</file>

<file path=ppt/embeddings/_rels/Microsoft_Excel_Worksheet5.xlsx.rels><?xml version="1.0" encoding="UTF-8" standalone="yes"?><Relationships xmlns="http://schemas.openxmlformats.org/package/2006/relationships"></Relationships>
</file>

<file path=ppt/embeddings/_rels/Microsoft_Excel_Worksheet6.xlsx.rels><?xml version="1.0" encoding="UTF-8" standalone="yes"?><Relationships xmlns="http://schemas.openxmlformats.org/package/2006/relationships"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174156" name="Marcador de encabezad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270602916" name="Marcador de fecha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B5DCB0-6AEA-422C-A091-A778CEA187A9}" type="datetimeFigureOut">
              <a:rPr lang="es-AR"/>
              <a:t>4/5/2026</a:t>
            </a:fld>
            <a:endParaRPr lang="es-AR"/>
          </a:p>
        </p:txBody>
      </p:sp>
      <p:sp>
        <p:nvSpPr>
          <p:cNvPr id="1687557163" name="Marcador de imagen de diapositiva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s-AR"/>
          </a:p>
        </p:txBody>
      </p:sp>
      <p:sp>
        <p:nvSpPr>
          <p:cNvPr id="1564153760" name="Marcador de nota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s-ES"/>
              <a:t>Editar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AR"/>
          </a:p>
        </p:txBody>
      </p:sp>
      <p:sp>
        <p:nvSpPr>
          <p:cNvPr id="231283031" name="Marcador de pie de página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246390421" name="Marcador de número de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A9F6BE-C96D-4349-8854-E974501DA8A0}" type="slidenum">
              <a:rPr lang="es-AR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9AC7BF5-A0F0-44A1-6546-F672433A6F1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A2CF07F-47E6-62DD-9C45-679A7763F14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1981497" name="Marcador de imagen de diapositiva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08977093" name="Marcador de nota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246028856" name="Marcador de número de diapositiva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9A9F6BE-C96D-4349-8854-E974501DA8A0}" type="slidenum">
              <a:rPr lang="es-AR"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3871730" name="Marcador de imagen de diapositiva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590568" name="Marcador de nota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08994385" name="Marcador de número de diapositiva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9A9F6BE-C96D-4349-8854-E974501DA8A0}" type="slidenum">
              <a:rPr lang="es-AR"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307A51F-A128-2D4F-6825-3A7955CDBD4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FC8FEB2-4BE7-9EC8-CD9C-D90CD62ADE2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iapositiva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4850038" name="Título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979647940" name="Subtítulo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343217276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DB1860-7484-475C-9AFA-08071811D2A6}" type="datetimeFigureOut">
              <a:rPr lang="es-AR"/>
              <a:t>4/5/2026</a:t>
            </a:fld>
            <a:endParaRPr lang="es-AR"/>
          </a:p>
        </p:txBody>
      </p:sp>
      <p:sp>
        <p:nvSpPr>
          <p:cNvPr id="259983995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018109938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51D8D9-0978-4CCC-AB94-2BFC5D992D8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ítulo y texto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436297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447643659" name="Marcador de texto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AR"/>
          </a:p>
        </p:txBody>
      </p:sp>
      <p:sp>
        <p:nvSpPr>
          <p:cNvPr id="1164637441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DB1860-7484-475C-9AFA-08071811D2A6}" type="datetimeFigureOut">
              <a:rPr lang="es-AR"/>
              <a:t>4/5/2026</a:t>
            </a:fld>
            <a:endParaRPr lang="es-AR"/>
          </a:p>
        </p:txBody>
      </p:sp>
      <p:sp>
        <p:nvSpPr>
          <p:cNvPr id="31211062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325864516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51D8D9-0978-4CCC-AB94-2BFC5D992D8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Título vertical y tex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9717569" name="Título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028194344" name="Marcador de texto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AR"/>
          </a:p>
        </p:txBody>
      </p:sp>
      <p:sp>
        <p:nvSpPr>
          <p:cNvPr id="314074771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DB1860-7484-475C-9AFA-08071811D2A6}" type="datetimeFigureOut">
              <a:rPr lang="es-AR"/>
              <a:t>4/5/2026</a:t>
            </a:fld>
            <a:endParaRPr lang="es-AR"/>
          </a:p>
        </p:txBody>
      </p:sp>
      <p:sp>
        <p:nvSpPr>
          <p:cNvPr id="1095473268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590764492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51D8D9-0978-4CCC-AB94-2BFC5D992D8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ítulo y objet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3717287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244372519" name="Marcador de conteni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AR"/>
          </a:p>
        </p:txBody>
      </p:sp>
      <p:sp>
        <p:nvSpPr>
          <p:cNvPr id="2088698688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DB1860-7484-475C-9AFA-08071811D2A6}" type="datetimeFigureOut">
              <a:rPr lang="es-AR"/>
              <a:t>4/5/2026</a:t>
            </a:fld>
            <a:endParaRPr lang="es-AR"/>
          </a:p>
        </p:txBody>
      </p:sp>
      <p:sp>
        <p:nvSpPr>
          <p:cNvPr id="665173558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2123562155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51D8D9-0978-4CCC-AB94-2BFC5D992D8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Encabezado de secció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5786925" name="Título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00356338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736011912" name="Marcador de fech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DB1860-7484-475C-9AFA-08071811D2A6}" type="datetimeFigureOut">
              <a:rPr lang="es-AR"/>
              <a:t>4/5/2026</a:t>
            </a:fld>
            <a:endParaRPr lang="es-AR"/>
          </a:p>
        </p:txBody>
      </p:sp>
      <p:sp>
        <p:nvSpPr>
          <p:cNvPr id="125375947" name="Marcador de pie de pá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12589714" name="Marcador de número de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51D8D9-0978-4CCC-AB94-2BFC5D992D8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os objet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3147270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341970907" name="Marcador de contenido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AR"/>
          </a:p>
        </p:txBody>
      </p:sp>
      <p:sp>
        <p:nvSpPr>
          <p:cNvPr id="875859160" name="Marcador de contenido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AR"/>
          </a:p>
        </p:txBody>
      </p:sp>
      <p:sp>
        <p:nvSpPr>
          <p:cNvPr id="703265422" name="Marcador de fech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DB1860-7484-475C-9AFA-08071811D2A6}" type="datetimeFigureOut">
              <a:rPr lang="es-AR"/>
              <a:t>4/5/2026</a:t>
            </a:fld>
            <a:endParaRPr lang="es-AR"/>
          </a:p>
        </p:txBody>
      </p:sp>
      <p:sp>
        <p:nvSpPr>
          <p:cNvPr id="1127800666" name="Marcador de pie de pá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199995354" name="Marcador de número de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51D8D9-0978-4CCC-AB94-2BFC5D992D8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ació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5819567" name="Título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677682726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869780238" name="Marcador de contenido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AR"/>
          </a:p>
        </p:txBody>
      </p:sp>
      <p:sp>
        <p:nvSpPr>
          <p:cNvPr id="300228295" name="Marcador de texto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1469695712" name="Marcador de contenido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AR"/>
          </a:p>
        </p:txBody>
      </p:sp>
      <p:sp>
        <p:nvSpPr>
          <p:cNvPr id="1774939789" name="Marcador de fech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DB1860-7484-475C-9AFA-08071811D2A6}" type="datetimeFigureOut">
              <a:rPr lang="es-AR"/>
              <a:t>4/5/2026</a:t>
            </a:fld>
            <a:endParaRPr lang="es-AR"/>
          </a:p>
        </p:txBody>
      </p:sp>
      <p:sp>
        <p:nvSpPr>
          <p:cNvPr id="1662940400" name="Marcador de pie de página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50446577" name="Marcador de número de diapositiva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51D8D9-0978-4CCC-AB94-2BFC5D992D8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Solo el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5710176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248091115" name="Marcador de fech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DB1860-7484-475C-9AFA-08071811D2A6}" type="datetimeFigureOut">
              <a:rPr lang="es-AR"/>
              <a:t>4/5/2026</a:t>
            </a:fld>
            <a:endParaRPr lang="es-AR"/>
          </a:p>
        </p:txBody>
      </p:sp>
      <p:sp>
        <p:nvSpPr>
          <p:cNvPr id="328214353" name="Marcador de pie de página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857016905" name="Marcador de número de diapositiva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51D8D9-0978-4CCC-AB94-2BFC5D992D8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En blanc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4289526" name="Marcador de fech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DB1860-7484-475C-9AFA-08071811D2A6}" type="datetimeFigureOut">
              <a:rPr lang="es-AR"/>
              <a:t>4/5/2026</a:t>
            </a:fld>
            <a:endParaRPr lang="es-AR"/>
          </a:p>
        </p:txBody>
      </p:sp>
      <p:sp>
        <p:nvSpPr>
          <p:cNvPr id="1560629850" name="Marcador de pie de página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9446008" name="Marcador de número de diapositiva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51D8D9-0978-4CCC-AB94-2BFC5D992D8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ido con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440210" name="Títu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2115429289" name="Marcador de contenido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AR"/>
          </a:p>
        </p:txBody>
      </p:sp>
      <p:sp>
        <p:nvSpPr>
          <p:cNvPr id="294303523" name="Marcador de tex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1138798341" name="Marcador de fech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DB1860-7484-475C-9AFA-08071811D2A6}" type="datetimeFigureOut">
              <a:rPr lang="es-AR"/>
              <a:t>4/5/2026</a:t>
            </a:fld>
            <a:endParaRPr lang="es-AR"/>
          </a:p>
        </p:txBody>
      </p:sp>
      <p:sp>
        <p:nvSpPr>
          <p:cNvPr id="1828139319" name="Marcador de pie de pá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824523109" name="Marcador de número de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51D8D9-0978-4CCC-AB94-2BFC5D992D8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Imagen con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3292388" name="Títu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315265892" name="Marcador de posición de imagen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s-AR"/>
          </a:p>
        </p:txBody>
      </p:sp>
      <p:sp>
        <p:nvSpPr>
          <p:cNvPr id="5912959" name="Marcador de tex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</p:txBody>
      </p:sp>
      <p:sp>
        <p:nvSpPr>
          <p:cNvPr id="592091425" name="Marcador de fech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DB1860-7484-475C-9AFA-08071811D2A6}" type="datetimeFigureOut">
              <a:rPr lang="es-AR"/>
              <a:t>4/5/2026</a:t>
            </a:fld>
            <a:endParaRPr lang="es-AR"/>
          </a:p>
        </p:txBody>
      </p:sp>
      <p:sp>
        <p:nvSpPr>
          <p:cNvPr id="143411601" name="Marcador de pie de pá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713250755" name="Marcador de número de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51D8D9-0978-4CCC-AB94-2BFC5D992D82}" type="slidenum">
              <a:rPr lang="es-AR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0935552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207438636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s-ES"/>
              <a:t>Haga clic para modificar los estilos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 lang="es-AR"/>
          </a:p>
        </p:txBody>
      </p:sp>
      <p:sp>
        <p:nvSpPr>
          <p:cNvPr id="802791121" name="Marcador de fecha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4EDB1860-7484-475C-9AFA-08071811D2A6}" type="datetimeFigureOut">
              <a:rPr lang="es-AR"/>
              <a:t>4/5/2026</a:t>
            </a:fld>
            <a:endParaRPr lang="es-AR"/>
          </a:p>
        </p:txBody>
      </p:sp>
      <p:sp>
        <p:nvSpPr>
          <p:cNvPr id="226077339" name="Marcador de pie de página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707927839" name="Marcador de número de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1B51D8D9-0978-4CCC-AB94-2BFC5D992D82}" type="slidenum">
              <a:rPr lang="es-AR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chart" Target="../charts/chart1.xml" 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chart" Target="../charts/chart2.xml" /><Relationship Id="rId5" Type="http://schemas.openxmlformats.org/officeDocument/2006/relationships/chart" Target="../charts/chart3.xml" 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chart" Target="../charts/chart4.xml" 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chart" Target="../charts/chart5.xml" /><Relationship Id="rId5" Type="http://schemas.openxmlformats.org/officeDocument/2006/relationships/chart" Target="../charts/char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tx2">
            <a:lumMod val="90000"/>
            <a:lumOff val="1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3368276" name="Imagen 4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3810000" y="1662111"/>
            <a:ext cx="4572000" cy="353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15651475" name="Imagen 1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1333" y="5964039"/>
            <a:ext cx="12192000" cy="842925"/>
          </a:xfrm>
          <a:prstGeom prst="rect">
            <a:avLst/>
          </a:prstGeom>
        </p:spPr>
      </p:pic>
      <p:sp>
        <p:nvSpPr>
          <p:cNvPr id="633305960" name="CuadroTexto 2"/>
          <p:cNvSpPr txBox="1"/>
          <p:nvPr/>
        </p:nvSpPr>
        <p:spPr bwMode="auto">
          <a:xfrm>
            <a:off x="305033" y="377759"/>
            <a:ext cx="425268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s-AR" b="1">
                <a:latin typeface="Calibri"/>
                <a:cs typeface="Calibri"/>
              </a:rPr>
              <a:t>Equipo Comercial reducción del 50% 2026 vs 2025 </a:t>
            </a:r>
            <a:endParaRPr lang="es-AR" b="1">
              <a:latin typeface="Calibri"/>
              <a:cs typeface="Calibri"/>
            </a:endParaRPr>
          </a:p>
          <a:p>
            <a:pPr>
              <a:defRPr/>
            </a:pPr>
            <a:endParaRPr lang="es-AR" b="1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s-AR" b="1">
                <a:latin typeface="Calibri"/>
                <a:cs typeface="Calibri"/>
              </a:rPr>
              <a:t>Complejidad del sistema operativo – trafico </a:t>
            </a:r>
            <a:r>
              <a:rPr lang="es-AR" b="1">
                <a:latin typeface="Calibri"/>
                <a:cs typeface="Calibri"/>
              </a:rPr>
              <a:t>D.O.S  / Posible cambio a un nuevo sistema en el 2026 trabajando en conjunto con las diferentes áreas para su aprobación </a:t>
            </a:r>
            <a:endParaRPr lang="es-AR" b="1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s-AR" b="1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s-AR" b="1">
                <a:latin typeface="Calibri"/>
                <a:cs typeface="Calibri"/>
              </a:rPr>
              <a:t>Acciones y participación en eventos  relacionados al mercado 2026 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es-AR" b="1">
                <a:latin typeface="Calibri"/>
                <a:cs typeface="Calibri"/>
              </a:rPr>
              <a:t>Media Day 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es-AR" b="1">
                <a:latin typeface="Calibri"/>
                <a:cs typeface="Calibri"/>
              </a:rPr>
              <a:t>Premios Jerry </a:t>
            </a:r>
            <a:r>
              <a:rPr lang="es-AR" b="1">
                <a:latin typeface="Calibri"/>
                <a:cs typeface="Calibri"/>
              </a:rPr>
              <a:t>Goldenberg</a:t>
            </a:r>
            <a:endParaRPr lang="es-AR" b="1">
              <a:latin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AR" b="1">
                <a:latin typeface="Calibri"/>
                <a:cs typeface="Calibri"/>
              </a:rPr>
              <a:t>Ventana Sur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es-AR" b="1">
                <a:latin typeface="Calibri"/>
                <a:cs typeface="Calibri"/>
              </a:rPr>
              <a:t>IAB</a:t>
            </a:r>
            <a:endParaRPr/>
          </a:p>
          <a:p>
            <a:pPr>
              <a:defRPr/>
            </a:pPr>
            <a:endParaRPr lang="es-AR" b="1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s-AR" b="1">
                <a:latin typeface="Calibri"/>
                <a:cs typeface="Calibri"/>
              </a:rPr>
              <a:t>Presentación Evento Mundial 2026, fidelizand</a:t>
            </a:r>
            <a:r>
              <a:rPr lang="es-AR" b="1">
                <a:latin typeface="Calibri"/>
                <a:cs typeface="Calibri"/>
              </a:rPr>
              <a:t>o Anunciantes, Agencias de Publicidad y Centrales de medios.</a:t>
            </a:r>
            <a:endParaRPr lang="es-AR" b="1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s-AR" b="1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s-AR" b="1">
              <a:latin typeface="Calibri"/>
              <a:cs typeface="Calibri"/>
            </a:endParaRPr>
          </a:p>
          <a:p>
            <a:pPr>
              <a:defRPr/>
            </a:pPr>
            <a:endParaRPr lang="es-AR" b="1">
              <a:latin typeface="Calibri"/>
              <a:cs typeface="Calibri"/>
            </a:endParaRPr>
          </a:p>
          <a:p>
            <a:pPr>
              <a:defRPr/>
            </a:pPr>
            <a:endParaRPr lang="es-AR"/>
          </a:p>
          <a:p>
            <a:pPr>
              <a:defRPr/>
            </a:pPr>
            <a:endParaRPr lang="es-AR"/>
          </a:p>
          <a:p>
            <a:pPr>
              <a:defRPr/>
            </a:pPr>
            <a:r>
              <a:rPr lang="es-AR"/>
              <a:t> </a:t>
            </a:r>
            <a:endParaRPr/>
          </a:p>
        </p:txBody>
      </p:sp>
      <p:sp>
        <p:nvSpPr>
          <p:cNvPr id="1112549014" name="CuadroTexto 5"/>
          <p:cNvSpPr txBox="1"/>
          <p:nvPr/>
        </p:nvSpPr>
        <p:spPr bwMode="auto">
          <a:xfrm>
            <a:off x="7552445" y="133126"/>
            <a:ext cx="997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b="1">
                <a:latin typeface="Calibri"/>
                <a:cs typeface="Calibri"/>
              </a:rPr>
              <a:t>ANALISIS DE SITUACION</a:t>
            </a:r>
            <a:endParaRPr lang="es-AR" sz="3200" b="1">
              <a:latin typeface="Calibri"/>
              <a:cs typeface="Calibri"/>
            </a:endParaRPr>
          </a:p>
        </p:txBody>
      </p:sp>
      <p:sp>
        <p:nvSpPr>
          <p:cNvPr id="797743803" name="Flecha: hacia abajo 6"/>
          <p:cNvSpPr/>
          <p:nvPr/>
        </p:nvSpPr>
        <p:spPr bwMode="auto">
          <a:xfrm rot="5400000">
            <a:off x="8929992" y="1151161"/>
            <a:ext cx="1449421" cy="275519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 rotWithShape="1"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392845242" name="Gráfico 46"/>
          <p:cNvGraphicFramePr>
            <a:graphicFrameLocks xmlns:a="http://schemas.openxmlformats.org/drawingml/2006/main"/>
          </p:cNvGraphicFramePr>
          <p:nvPr/>
        </p:nvGraphicFramePr>
        <p:xfrm rot="0">
          <a:off x="5552855" y="1193372"/>
          <a:ext cx="6979603" cy="347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86139192" name="Gráfico 17"/>
          <p:cNvGrpSpPr/>
          <p:nvPr/>
        </p:nvGrpSpPr>
        <p:grpSpPr bwMode="auto">
          <a:xfrm>
            <a:off x="9300087" y="5668502"/>
            <a:ext cx="2294381" cy="759650"/>
            <a:chOff x="9182100" y="5613400"/>
            <a:chExt cx="2294381" cy="759650"/>
          </a:xfrm>
          <a:solidFill>
            <a:srgbClr val="FFFFFF"/>
          </a:solidFill>
        </p:grpSpPr>
        <p:sp>
          <p:nvSpPr>
            <p:cNvPr id="20" name="Forma libre: forma 19"/>
            <p:cNvSpPr/>
            <p:nvPr/>
          </p:nvSpPr>
          <p:spPr bwMode="auto">
            <a:xfrm>
              <a:off x="9339262" y="5613400"/>
              <a:ext cx="759650" cy="759650"/>
            </a:xfrm>
            <a:custGeom>
              <a:avLst/>
              <a:gdLst>
                <a:gd name="connsiteX0" fmla="*/ 379794 w 759650"/>
                <a:gd name="connsiteY0" fmla="*/ 0 h 759650"/>
                <a:gd name="connsiteX1" fmla="*/ 0 w 759650"/>
                <a:gd name="connsiteY1" fmla="*/ 379794 h 759650"/>
                <a:gd name="connsiteX2" fmla="*/ 1969 w 759650"/>
                <a:gd name="connsiteY2" fmla="*/ 418402 h 759650"/>
                <a:gd name="connsiteX3" fmla="*/ 13716 w 759650"/>
                <a:gd name="connsiteY3" fmla="*/ 418021 h 759650"/>
                <a:gd name="connsiteX4" fmla="*/ 184531 w 759650"/>
                <a:gd name="connsiteY4" fmla="*/ 588835 h 759650"/>
                <a:gd name="connsiteX5" fmla="*/ 154495 w 759650"/>
                <a:gd name="connsiteY5" fmla="*/ 685546 h 759650"/>
                <a:gd name="connsiteX6" fmla="*/ 379857 w 759650"/>
                <a:gd name="connsiteY6" fmla="*/ 759651 h 759650"/>
                <a:gd name="connsiteX7" fmla="*/ 759651 w 759650"/>
                <a:gd name="connsiteY7" fmla="*/ 379857 h 759650"/>
                <a:gd name="connsiteX8" fmla="*/ 379857 w 759650"/>
                <a:gd name="connsiteY8" fmla="*/ 64 h 759650"/>
                <a:gd name="connsiteX9" fmla="*/ 379794 w 759650"/>
                <a:gd name="connsiteY9" fmla="*/ 623951 h 759650"/>
                <a:gd name="connsiteX10" fmla="*/ 135699 w 759650"/>
                <a:gd name="connsiteY10" fmla="*/ 379857 h 759650"/>
                <a:gd name="connsiteX11" fmla="*/ 379794 w 759650"/>
                <a:gd name="connsiteY11" fmla="*/ 135763 h 759650"/>
                <a:gd name="connsiteX12" fmla="*/ 623888 w 759650"/>
                <a:gd name="connsiteY12" fmla="*/ 379857 h 759650"/>
                <a:gd name="connsiteX13" fmla="*/ 379794 w 759650"/>
                <a:gd name="connsiteY13" fmla="*/ 623951 h 75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9650" h="759650" fill="norm" stroke="1" extrusionOk="0">
                  <a:moveTo>
                    <a:pt x="379794" y="0"/>
                  </a:moveTo>
                  <a:cubicBezTo>
                    <a:pt x="170053" y="0"/>
                    <a:pt x="0" y="170053"/>
                    <a:pt x="0" y="379794"/>
                  </a:cubicBezTo>
                  <a:cubicBezTo>
                    <a:pt x="0" y="392811"/>
                    <a:pt x="635" y="405702"/>
                    <a:pt x="1969" y="418402"/>
                  </a:cubicBezTo>
                  <a:cubicBezTo>
                    <a:pt x="5842" y="418147"/>
                    <a:pt x="9716" y="418021"/>
                    <a:pt x="13716" y="418021"/>
                  </a:cubicBezTo>
                  <a:cubicBezTo>
                    <a:pt x="108014" y="418021"/>
                    <a:pt x="184531" y="494474"/>
                    <a:pt x="184531" y="588835"/>
                  </a:cubicBezTo>
                  <a:cubicBezTo>
                    <a:pt x="184531" y="624713"/>
                    <a:pt x="173419" y="658051"/>
                    <a:pt x="154495" y="685546"/>
                  </a:cubicBezTo>
                  <a:cubicBezTo>
                    <a:pt x="217551" y="732091"/>
                    <a:pt x="295466" y="759651"/>
                    <a:pt x="379857" y="759651"/>
                  </a:cubicBezTo>
                  <a:cubicBezTo>
                    <a:pt x="589597" y="759651"/>
                    <a:pt x="759651" y="589597"/>
                    <a:pt x="759651" y="379857"/>
                  </a:cubicBezTo>
                  <a:cubicBezTo>
                    <a:pt x="759651" y="170116"/>
                    <a:pt x="589597" y="64"/>
                    <a:pt x="379857" y="64"/>
                  </a:cubicBezTo>
                  <a:moveTo>
                    <a:pt x="379794" y="623951"/>
                  </a:moveTo>
                  <a:cubicBezTo>
                    <a:pt x="245173" y="623951"/>
                    <a:pt x="135699" y="514414"/>
                    <a:pt x="135699" y="379857"/>
                  </a:cubicBezTo>
                  <a:cubicBezTo>
                    <a:pt x="135699" y="245301"/>
                    <a:pt x="245237" y="135763"/>
                    <a:pt x="379794" y="135763"/>
                  </a:cubicBezTo>
                  <a:cubicBezTo>
                    <a:pt x="514350" y="135763"/>
                    <a:pt x="623888" y="245301"/>
                    <a:pt x="623888" y="379857"/>
                  </a:cubicBezTo>
                  <a:cubicBezTo>
                    <a:pt x="623888" y="514414"/>
                    <a:pt x="514350" y="623951"/>
                    <a:pt x="379794" y="623951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1" name="Forma libre: forma 20"/>
            <p:cNvSpPr/>
            <p:nvPr/>
          </p:nvSpPr>
          <p:spPr bwMode="auto">
            <a:xfrm>
              <a:off x="9182100" y="6031801"/>
              <a:ext cx="311594" cy="341185"/>
            </a:xfrm>
            <a:custGeom>
              <a:avLst/>
              <a:gdLst>
                <a:gd name="connsiteX0" fmla="*/ 159068 w 311594"/>
                <a:gd name="connsiteY0" fmla="*/ 0 h 341185"/>
                <a:gd name="connsiteX1" fmla="*/ 0 w 311594"/>
                <a:gd name="connsiteY1" fmla="*/ 170370 h 341185"/>
                <a:gd name="connsiteX2" fmla="*/ 170815 w 311594"/>
                <a:gd name="connsiteY2" fmla="*/ 341185 h 341185"/>
                <a:gd name="connsiteX3" fmla="*/ 311594 w 311594"/>
                <a:gd name="connsiteY3" fmla="*/ 267081 h 341185"/>
                <a:gd name="connsiteX4" fmla="*/ 159068 w 311594"/>
                <a:gd name="connsiteY4" fmla="*/ 0 h 34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594" h="341185" fill="norm" stroke="1" extrusionOk="0">
                  <a:moveTo>
                    <a:pt x="159068" y="0"/>
                  </a:moveTo>
                  <a:cubicBezTo>
                    <a:pt x="70231" y="6033"/>
                    <a:pt x="0" y="80010"/>
                    <a:pt x="0" y="170370"/>
                  </a:cubicBezTo>
                  <a:cubicBezTo>
                    <a:pt x="0" y="260731"/>
                    <a:pt x="76454" y="341185"/>
                    <a:pt x="170815" y="341185"/>
                  </a:cubicBezTo>
                  <a:cubicBezTo>
                    <a:pt x="229235" y="341185"/>
                    <a:pt x="280797" y="311848"/>
                    <a:pt x="311594" y="267081"/>
                  </a:cubicBezTo>
                  <a:cubicBezTo>
                    <a:pt x="227647" y="205105"/>
                    <a:pt x="170117" y="109410"/>
                    <a:pt x="159068" y="0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2" name="Forma libre: forma 21"/>
            <p:cNvSpPr/>
            <p:nvPr/>
          </p:nvSpPr>
          <p:spPr bwMode="auto">
            <a:xfrm>
              <a:off x="10231056" y="5757862"/>
              <a:ext cx="141478" cy="194246"/>
            </a:xfrm>
            <a:custGeom>
              <a:avLst/>
              <a:gdLst>
                <a:gd name="connsiteX0" fmla="*/ 141478 w 141478"/>
                <a:gd name="connsiteY0" fmla="*/ 30480 h 194246"/>
                <a:gd name="connsiteX1" fmla="*/ 86868 w 141478"/>
                <a:gd name="connsiteY1" fmla="*/ 30543 h 194246"/>
                <a:gd name="connsiteX2" fmla="*/ 87059 w 141478"/>
                <a:gd name="connsiteY2" fmla="*/ 194183 h 194246"/>
                <a:gd name="connsiteX3" fmla="*/ 55182 w 141478"/>
                <a:gd name="connsiteY3" fmla="*/ 194247 h 194246"/>
                <a:gd name="connsiteX4" fmla="*/ 54991 w 141478"/>
                <a:gd name="connsiteY4" fmla="*/ 30607 h 194246"/>
                <a:gd name="connsiteX5" fmla="*/ 64 w 141478"/>
                <a:gd name="connsiteY5" fmla="*/ 30671 h 194246"/>
                <a:gd name="connsiteX6" fmla="*/ 0 w 141478"/>
                <a:gd name="connsiteY6" fmla="*/ 191 h 194246"/>
                <a:gd name="connsiteX7" fmla="*/ 141478 w 141478"/>
                <a:gd name="connsiteY7" fmla="*/ 0 h 194246"/>
                <a:gd name="connsiteX8" fmla="*/ 141478 w 141478"/>
                <a:gd name="connsiteY8" fmla="*/ 30480 h 19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78" h="194246" fill="norm" stroke="1" extrusionOk="0">
                  <a:moveTo>
                    <a:pt x="141478" y="30480"/>
                  </a:moveTo>
                  <a:lnTo>
                    <a:pt x="86868" y="30543"/>
                  </a:lnTo>
                  <a:lnTo>
                    <a:pt x="87059" y="194183"/>
                  </a:lnTo>
                  <a:lnTo>
                    <a:pt x="55182" y="194247"/>
                  </a:lnTo>
                  <a:lnTo>
                    <a:pt x="54991" y="30607"/>
                  </a:lnTo>
                  <a:lnTo>
                    <a:pt x="64" y="30671"/>
                  </a:lnTo>
                  <a:lnTo>
                    <a:pt x="0" y="191"/>
                  </a:lnTo>
                  <a:lnTo>
                    <a:pt x="141478" y="0"/>
                  </a:lnTo>
                  <a:lnTo>
                    <a:pt x="141478" y="3048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3" name="Forma libre: forma 22"/>
            <p:cNvSpPr/>
            <p:nvPr/>
          </p:nvSpPr>
          <p:spPr bwMode="auto">
            <a:xfrm>
              <a:off x="10386568" y="5809615"/>
              <a:ext cx="142875" cy="145859"/>
            </a:xfrm>
            <a:custGeom>
              <a:avLst/>
              <a:gdLst>
                <a:gd name="connsiteX0" fmla="*/ 75755 w 142875"/>
                <a:gd name="connsiteY0" fmla="*/ 118427 h 145859"/>
                <a:gd name="connsiteX1" fmla="*/ 111506 w 142875"/>
                <a:gd name="connsiteY1" fmla="*/ 101155 h 145859"/>
                <a:gd name="connsiteX2" fmla="*/ 136207 w 142875"/>
                <a:gd name="connsiteY2" fmla="*/ 115570 h 145859"/>
                <a:gd name="connsiteX3" fmla="*/ 75501 w 142875"/>
                <a:gd name="connsiteY3" fmla="*/ 145859 h 145859"/>
                <a:gd name="connsiteX4" fmla="*/ 0 w 142875"/>
                <a:gd name="connsiteY4" fmla="*/ 73025 h 145859"/>
                <a:gd name="connsiteX5" fmla="*/ 73151 w 142875"/>
                <a:gd name="connsiteY5" fmla="*/ 0 h 145859"/>
                <a:gd name="connsiteX6" fmla="*/ 142875 w 142875"/>
                <a:gd name="connsiteY6" fmla="*/ 73152 h 145859"/>
                <a:gd name="connsiteX7" fmla="*/ 141795 w 142875"/>
                <a:gd name="connsiteY7" fmla="*/ 85661 h 145859"/>
                <a:gd name="connsiteX8" fmla="*/ 31432 w 142875"/>
                <a:gd name="connsiteY8" fmla="*/ 85788 h 145859"/>
                <a:gd name="connsiteX9" fmla="*/ 75819 w 142875"/>
                <a:gd name="connsiteY9" fmla="*/ 118427 h 145859"/>
                <a:gd name="connsiteX10" fmla="*/ 112585 w 142875"/>
                <a:gd name="connsiteY10" fmla="*/ 61214 h 145859"/>
                <a:gd name="connsiteX11" fmla="*/ 72898 w 142875"/>
                <a:gd name="connsiteY11" fmla="*/ 27178 h 145859"/>
                <a:gd name="connsiteX12" fmla="*/ 31051 w 142875"/>
                <a:gd name="connsiteY12" fmla="*/ 61341 h 145859"/>
                <a:gd name="connsiteX13" fmla="*/ 112585 w 142875"/>
                <a:gd name="connsiteY13" fmla="*/ 61214 h 14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45859" fill="norm" stroke="1" extrusionOk="0">
                  <a:moveTo>
                    <a:pt x="75755" y="118427"/>
                  </a:moveTo>
                  <a:cubicBezTo>
                    <a:pt x="92392" y="118427"/>
                    <a:pt x="104838" y="110934"/>
                    <a:pt x="111506" y="101155"/>
                  </a:cubicBezTo>
                  <a:lnTo>
                    <a:pt x="136207" y="115570"/>
                  </a:lnTo>
                  <a:cubicBezTo>
                    <a:pt x="123507" y="134429"/>
                    <a:pt x="102679" y="145859"/>
                    <a:pt x="75501" y="145859"/>
                  </a:cubicBezTo>
                  <a:cubicBezTo>
                    <a:pt x="29718" y="145859"/>
                    <a:pt x="0" y="114617"/>
                    <a:pt x="0" y="73025"/>
                  </a:cubicBezTo>
                  <a:cubicBezTo>
                    <a:pt x="0" y="32004"/>
                    <a:pt x="29590" y="63"/>
                    <a:pt x="73151" y="0"/>
                  </a:cubicBezTo>
                  <a:cubicBezTo>
                    <a:pt x="114490" y="0"/>
                    <a:pt x="142811" y="33210"/>
                    <a:pt x="142875" y="73152"/>
                  </a:cubicBezTo>
                  <a:cubicBezTo>
                    <a:pt x="142875" y="77343"/>
                    <a:pt x="142303" y="81724"/>
                    <a:pt x="141795" y="85661"/>
                  </a:cubicBezTo>
                  <a:lnTo>
                    <a:pt x="31432" y="85788"/>
                  </a:lnTo>
                  <a:cubicBezTo>
                    <a:pt x="36195" y="107442"/>
                    <a:pt x="53657" y="118491"/>
                    <a:pt x="75819" y="118427"/>
                  </a:cubicBezTo>
                  <a:moveTo>
                    <a:pt x="112585" y="61214"/>
                  </a:moveTo>
                  <a:cubicBezTo>
                    <a:pt x="108394" y="37338"/>
                    <a:pt x="90932" y="27114"/>
                    <a:pt x="72898" y="27178"/>
                  </a:cubicBezTo>
                  <a:cubicBezTo>
                    <a:pt x="50419" y="27178"/>
                    <a:pt x="35178" y="40513"/>
                    <a:pt x="31051" y="61341"/>
                  </a:cubicBezTo>
                  <a:lnTo>
                    <a:pt x="112585" y="61214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4" name="Forma libre: forma 23"/>
            <p:cNvSpPr/>
            <p:nvPr/>
          </p:nvSpPr>
          <p:spPr bwMode="auto">
            <a:xfrm rot="-4200">
              <a:off x="10555185" y="5750149"/>
              <a:ext cx="29971" cy="202437"/>
            </a:xfrm>
            <a:custGeom>
              <a:avLst/>
              <a:gdLst>
                <a:gd name="connsiteX0" fmla="*/ 0 w 29971"/>
                <a:gd name="connsiteY0" fmla="*/ 0 h 202437"/>
                <a:gd name="connsiteX1" fmla="*/ 29972 w 29971"/>
                <a:gd name="connsiteY1" fmla="*/ 0 h 202437"/>
                <a:gd name="connsiteX2" fmla="*/ 29972 w 29971"/>
                <a:gd name="connsiteY2" fmla="*/ 202438 h 202437"/>
                <a:gd name="connsiteX3" fmla="*/ 0 w 29971"/>
                <a:gd name="connsiteY3" fmla="*/ 202438 h 20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71" h="202437" fill="norm" stroke="1" extrusionOk="0">
                  <a:moveTo>
                    <a:pt x="0" y="0"/>
                  </a:moveTo>
                  <a:lnTo>
                    <a:pt x="29972" y="0"/>
                  </a:lnTo>
                  <a:lnTo>
                    <a:pt x="29972" y="202438"/>
                  </a:lnTo>
                  <a:lnTo>
                    <a:pt x="0" y="202438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5" name="Forma libre: forma 24"/>
            <p:cNvSpPr/>
            <p:nvPr/>
          </p:nvSpPr>
          <p:spPr bwMode="auto">
            <a:xfrm>
              <a:off x="10612564" y="5809297"/>
              <a:ext cx="142875" cy="145859"/>
            </a:xfrm>
            <a:custGeom>
              <a:avLst/>
              <a:gdLst>
                <a:gd name="connsiteX0" fmla="*/ 75755 w 142875"/>
                <a:gd name="connsiteY0" fmla="*/ 118428 h 145859"/>
                <a:gd name="connsiteX1" fmla="*/ 111506 w 142875"/>
                <a:gd name="connsiteY1" fmla="*/ 101156 h 145859"/>
                <a:gd name="connsiteX2" fmla="*/ 136207 w 142875"/>
                <a:gd name="connsiteY2" fmla="*/ 115570 h 145859"/>
                <a:gd name="connsiteX3" fmla="*/ 75502 w 142875"/>
                <a:gd name="connsiteY3" fmla="*/ 145860 h 145859"/>
                <a:gd name="connsiteX4" fmla="*/ 0 w 142875"/>
                <a:gd name="connsiteY4" fmla="*/ 73025 h 145859"/>
                <a:gd name="connsiteX5" fmla="*/ 73152 w 142875"/>
                <a:gd name="connsiteY5" fmla="*/ 0 h 145859"/>
                <a:gd name="connsiteX6" fmla="*/ 142875 w 142875"/>
                <a:gd name="connsiteY6" fmla="*/ 73152 h 145859"/>
                <a:gd name="connsiteX7" fmla="*/ 141795 w 142875"/>
                <a:gd name="connsiteY7" fmla="*/ 85662 h 145859"/>
                <a:gd name="connsiteX8" fmla="*/ 31432 w 142875"/>
                <a:gd name="connsiteY8" fmla="*/ 85789 h 145859"/>
                <a:gd name="connsiteX9" fmla="*/ 75819 w 142875"/>
                <a:gd name="connsiteY9" fmla="*/ 118428 h 145859"/>
                <a:gd name="connsiteX10" fmla="*/ 112585 w 142875"/>
                <a:gd name="connsiteY10" fmla="*/ 61278 h 145859"/>
                <a:gd name="connsiteX11" fmla="*/ 72898 w 142875"/>
                <a:gd name="connsiteY11" fmla="*/ 27242 h 145859"/>
                <a:gd name="connsiteX12" fmla="*/ 31052 w 142875"/>
                <a:gd name="connsiteY12" fmla="*/ 61405 h 145859"/>
                <a:gd name="connsiteX13" fmla="*/ 112585 w 142875"/>
                <a:gd name="connsiteY13" fmla="*/ 61278 h 14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45859" fill="norm" stroke="1" extrusionOk="0">
                  <a:moveTo>
                    <a:pt x="75755" y="118428"/>
                  </a:moveTo>
                  <a:cubicBezTo>
                    <a:pt x="92392" y="118428"/>
                    <a:pt x="104839" y="110935"/>
                    <a:pt x="111506" y="101156"/>
                  </a:cubicBezTo>
                  <a:lnTo>
                    <a:pt x="136207" y="115570"/>
                  </a:lnTo>
                  <a:cubicBezTo>
                    <a:pt x="123507" y="134430"/>
                    <a:pt x="102679" y="145860"/>
                    <a:pt x="75502" y="145860"/>
                  </a:cubicBezTo>
                  <a:cubicBezTo>
                    <a:pt x="29718" y="145860"/>
                    <a:pt x="0" y="114618"/>
                    <a:pt x="0" y="73025"/>
                  </a:cubicBezTo>
                  <a:cubicBezTo>
                    <a:pt x="0" y="32004"/>
                    <a:pt x="29591" y="64"/>
                    <a:pt x="73152" y="0"/>
                  </a:cubicBezTo>
                  <a:cubicBezTo>
                    <a:pt x="114491" y="0"/>
                    <a:pt x="142811" y="33211"/>
                    <a:pt x="142875" y="73152"/>
                  </a:cubicBezTo>
                  <a:cubicBezTo>
                    <a:pt x="142875" y="77343"/>
                    <a:pt x="142304" y="81724"/>
                    <a:pt x="141795" y="85662"/>
                  </a:cubicBezTo>
                  <a:lnTo>
                    <a:pt x="31432" y="85789"/>
                  </a:lnTo>
                  <a:cubicBezTo>
                    <a:pt x="36195" y="107442"/>
                    <a:pt x="53657" y="118491"/>
                    <a:pt x="75819" y="118428"/>
                  </a:cubicBezTo>
                  <a:moveTo>
                    <a:pt x="112585" y="61278"/>
                  </a:moveTo>
                  <a:cubicBezTo>
                    <a:pt x="108394" y="37402"/>
                    <a:pt x="90932" y="27178"/>
                    <a:pt x="72898" y="27242"/>
                  </a:cubicBezTo>
                  <a:cubicBezTo>
                    <a:pt x="50419" y="27242"/>
                    <a:pt x="35179" y="40577"/>
                    <a:pt x="31052" y="61405"/>
                  </a:cubicBezTo>
                  <a:lnTo>
                    <a:pt x="112585" y="61278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6" name="Forma libre: forma 25"/>
            <p:cNvSpPr/>
            <p:nvPr/>
          </p:nvSpPr>
          <p:spPr bwMode="auto">
            <a:xfrm>
              <a:off x="10765535" y="5812663"/>
              <a:ext cx="142811" cy="138747"/>
            </a:xfrm>
            <a:custGeom>
              <a:avLst/>
              <a:gdLst>
                <a:gd name="connsiteX0" fmla="*/ 142811 w 142811"/>
                <a:gd name="connsiteY0" fmla="*/ 0 h 138747"/>
                <a:gd name="connsiteX1" fmla="*/ 88964 w 142811"/>
                <a:gd name="connsiteY1" fmla="*/ 138684 h 138747"/>
                <a:gd name="connsiteX2" fmla="*/ 54293 w 142811"/>
                <a:gd name="connsiteY2" fmla="*/ 138747 h 138747"/>
                <a:gd name="connsiteX3" fmla="*/ 0 w 142811"/>
                <a:gd name="connsiteY3" fmla="*/ 127 h 138747"/>
                <a:gd name="connsiteX4" fmla="*/ 32703 w 142811"/>
                <a:gd name="connsiteY4" fmla="*/ 127 h 138747"/>
                <a:gd name="connsiteX5" fmla="*/ 71692 w 142811"/>
                <a:gd name="connsiteY5" fmla="*/ 105473 h 138747"/>
                <a:gd name="connsiteX6" fmla="*/ 110109 w 142811"/>
                <a:gd name="connsiteY6" fmla="*/ 0 h 138747"/>
                <a:gd name="connsiteX7" fmla="*/ 142811 w 142811"/>
                <a:gd name="connsiteY7" fmla="*/ 0 h 13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1" h="138747" fill="norm" stroke="1" extrusionOk="0">
                  <a:moveTo>
                    <a:pt x="142811" y="0"/>
                  </a:moveTo>
                  <a:lnTo>
                    <a:pt x="88964" y="138684"/>
                  </a:lnTo>
                  <a:lnTo>
                    <a:pt x="54293" y="138747"/>
                  </a:lnTo>
                  <a:lnTo>
                    <a:pt x="0" y="127"/>
                  </a:lnTo>
                  <a:lnTo>
                    <a:pt x="32703" y="127"/>
                  </a:lnTo>
                  <a:lnTo>
                    <a:pt x="71692" y="105473"/>
                  </a:lnTo>
                  <a:lnTo>
                    <a:pt x="110109" y="0"/>
                  </a:lnTo>
                  <a:lnTo>
                    <a:pt x="142811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7" name="Forma libre: forma 26"/>
            <p:cNvSpPr/>
            <p:nvPr/>
          </p:nvSpPr>
          <p:spPr bwMode="auto">
            <a:xfrm>
              <a:off x="10923016" y="5753480"/>
              <a:ext cx="38289" cy="197739"/>
            </a:xfrm>
            <a:custGeom>
              <a:avLst/>
              <a:gdLst>
                <a:gd name="connsiteX0" fmla="*/ 0 w 38289"/>
                <a:gd name="connsiteY0" fmla="*/ 19177 h 197739"/>
                <a:gd name="connsiteX1" fmla="*/ 19114 w 38289"/>
                <a:gd name="connsiteY1" fmla="*/ 0 h 197739"/>
                <a:gd name="connsiteX2" fmla="*/ 38290 w 38289"/>
                <a:gd name="connsiteY2" fmla="*/ 19114 h 197739"/>
                <a:gd name="connsiteX3" fmla="*/ 19177 w 38289"/>
                <a:gd name="connsiteY3" fmla="*/ 38291 h 197739"/>
                <a:gd name="connsiteX4" fmla="*/ 0 w 38289"/>
                <a:gd name="connsiteY4" fmla="*/ 19177 h 197739"/>
                <a:gd name="connsiteX5" fmla="*/ 4190 w 38289"/>
                <a:gd name="connsiteY5" fmla="*/ 59118 h 197739"/>
                <a:gd name="connsiteX6" fmla="*/ 34163 w 38289"/>
                <a:gd name="connsiteY6" fmla="*/ 59118 h 197739"/>
                <a:gd name="connsiteX7" fmla="*/ 34353 w 38289"/>
                <a:gd name="connsiteY7" fmla="*/ 197739 h 197739"/>
                <a:gd name="connsiteX8" fmla="*/ 4381 w 38289"/>
                <a:gd name="connsiteY8" fmla="*/ 197739 h 197739"/>
                <a:gd name="connsiteX9" fmla="*/ 4190 w 38289"/>
                <a:gd name="connsiteY9" fmla="*/ 59118 h 19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89" h="197739" fill="norm" stroke="1" extrusionOk="0">
                  <a:moveTo>
                    <a:pt x="0" y="19177"/>
                  </a:moveTo>
                  <a:cubicBezTo>
                    <a:pt x="0" y="8636"/>
                    <a:pt x="8572" y="0"/>
                    <a:pt x="19114" y="0"/>
                  </a:cubicBezTo>
                  <a:cubicBezTo>
                    <a:pt x="29654" y="0"/>
                    <a:pt x="38290" y="8572"/>
                    <a:pt x="38290" y="19114"/>
                  </a:cubicBezTo>
                  <a:cubicBezTo>
                    <a:pt x="38290" y="29401"/>
                    <a:pt x="29718" y="38291"/>
                    <a:pt x="19177" y="38291"/>
                  </a:cubicBezTo>
                  <a:cubicBezTo>
                    <a:pt x="8636" y="38291"/>
                    <a:pt x="0" y="29464"/>
                    <a:pt x="0" y="19177"/>
                  </a:cubicBezTo>
                  <a:moveTo>
                    <a:pt x="4190" y="59118"/>
                  </a:moveTo>
                  <a:lnTo>
                    <a:pt x="34163" y="59118"/>
                  </a:lnTo>
                  <a:cubicBezTo>
                    <a:pt x="34163" y="59118"/>
                    <a:pt x="34353" y="197739"/>
                    <a:pt x="34353" y="197739"/>
                  </a:cubicBezTo>
                  <a:lnTo>
                    <a:pt x="4381" y="197739"/>
                  </a:lnTo>
                  <a:cubicBezTo>
                    <a:pt x="4381" y="197739"/>
                    <a:pt x="4190" y="59118"/>
                    <a:pt x="4190" y="5911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8" name="Forma libre: forma 27"/>
            <p:cNvSpPr/>
            <p:nvPr/>
          </p:nvSpPr>
          <p:spPr bwMode="auto">
            <a:xfrm>
              <a:off x="10982769" y="5808916"/>
              <a:ext cx="110680" cy="145859"/>
            </a:xfrm>
            <a:custGeom>
              <a:avLst/>
              <a:gdLst>
                <a:gd name="connsiteX0" fmla="*/ 110681 w 110680"/>
                <a:gd name="connsiteY0" fmla="*/ 103061 h 145859"/>
                <a:gd name="connsiteX1" fmla="*/ 56642 w 110680"/>
                <a:gd name="connsiteY1" fmla="*/ 145860 h 145859"/>
                <a:gd name="connsiteX2" fmla="*/ 0 w 110680"/>
                <a:gd name="connsiteY2" fmla="*/ 113474 h 145859"/>
                <a:gd name="connsiteX3" fmla="*/ 25781 w 110680"/>
                <a:gd name="connsiteY3" fmla="*/ 98489 h 145859"/>
                <a:gd name="connsiteX4" fmla="*/ 56579 w 110680"/>
                <a:gd name="connsiteY4" fmla="*/ 118428 h 145859"/>
                <a:gd name="connsiteX5" fmla="*/ 80137 w 110680"/>
                <a:gd name="connsiteY5" fmla="*/ 102870 h 145859"/>
                <a:gd name="connsiteX6" fmla="*/ 5462 w 110680"/>
                <a:gd name="connsiteY6" fmla="*/ 42482 h 145859"/>
                <a:gd name="connsiteX7" fmla="*/ 56135 w 110680"/>
                <a:gd name="connsiteY7" fmla="*/ 0 h 145859"/>
                <a:gd name="connsiteX8" fmla="*/ 107506 w 110680"/>
                <a:gd name="connsiteY8" fmla="*/ 28766 h 145859"/>
                <a:gd name="connsiteX9" fmla="*/ 82297 w 110680"/>
                <a:gd name="connsiteY9" fmla="*/ 42926 h 145859"/>
                <a:gd name="connsiteX10" fmla="*/ 56198 w 110680"/>
                <a:gd name="connsiteY10" fmla="*/ 27178 h 145859"/>
                <a:gd name="connsiteX11" fmla="*/ 36005 w 110680"/>
                <a:gd name="connsiteY11" fmla="*/ 41910 h 145859"/>
                <a:gd name="connsiteX12" fmla="*/ 110681 w 110680"/>
                <a:gd name="connsiteY12" fmla="*/ 103124 h 14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680" h="145859" fill="norm" stroke="1" extrusionOk="0">
                  <a:moveTo>
                    <a:pt x="110681" y="103061"/>
                  </a:moveTo>
                  <a:cubicBezTo>
                    <a:pt x="110681" y="130810"/>
                    <a:pt x="86614" y="145796"/>
                    <a:pt x="56642" y="145860"/>
                  </a:cubicBezTo>
                  <a:cubicBezTo>
                    <a:pt x="28893" y="145860"/>
                    <a:pt x="8954" y="133414"/>
                    <a:pt x="0" y="113474"/>
                  </a:cubicBezTo>
                  <a:lnTo>
                    <a:pt x="25781" y="98489"/>
                  </a:lnTo>
                  <a:cubicBezTo>
                    <a:pt x="30226" y="110935"/>
                    <a:pt x="41339" y="118428"/>
                    <a:pt x="56579" y="118428"/>
                  </a:cubicBezTo>
                  <a:cubicBezTo>
                    <a:pt x="69914" y="118428"/>
                    <a:pt x="80137" y="113983"/>
                    <a:pt x="80137" y="102870"/>
                  </a:cubicBezTo>
                  <a:cubicBezTo>
                    <a:pt x="80137" y="78168"/>
                    <a:pt x="5524" y="92139"/>
                    <a:pt x="5462" y="42482"/>
                  </a:cubicBezTo>
                  <a:cubicBezTo>
                    <a:pt x="5462" y="16383"/>
                    <a:pt x="27877" y="0"/>
                    <a:pt x="56135" y="0"/>
                  </a:cubicBezTo>
                  <a:cubicBezTo>
                    <a:pt x="78867" y="0"/>
                    <a:pt x="97727" y="10478"/>
                    <a:pt x="107506" y="28766"/>
                  </a:cubicBezTo>
                  <a:lnTo>
                    <a:pt x="82297" y="42926"/>
                  </a:lnTo>
                  <a:cubicBezTo>
                    <a:pt x="77280" y="32131"/>
                    <a:pt x="67564" y="27115"/>
                    <a:pt x="56198" y="27178"/>
                  </a:cubicBezTo>
                  <a:cubicBezTo>
                    <a:pt x="45403" y="27178"/>
                    <a:pt x="35941" y="31941"/>
                    <a:pt x="36005" y="41910"/>
                  </a:cubicBezTo>
                  <a:cubicBezTo>
                    <a:pt x="36005" y="67120"/>
                    <a:pt x="110617" y="51816"/>
                    <a:pt x="110681" y="103124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9" name="Forma libre: forma 28"/>
            <p:cNvSpPr/>
            <p:nvPr/>
          </p:nvSpPr>
          <p:spPr bwMode="auto">
            <a:xfrm>
              <a:off x="11115483" y="5753227"/>
              <a:ext cx="38290" cy="197738"/>
            </a:xfrm>
            <a:custGeom>
              <a:avLst/>
              <a:gdLst>
                <a:gd name="connsiteX0" fmla="*/ 0 w 38290"/>
                <a:gd name="connsiteY0" fmla="*/ 19177 h 197738"/>
                <a:gd name="connsiteX1" fmla="*/ 19114 w 38290"/>
                <a:gd name="connsiteY1" fmla="*/ 0 h 197738"/>
                <a:gd name="connsiteX2" fmla="*/ 38291 w 38290"/>
                <a:gd name="connsiteY2" fmla="*/ 19114 h 197738"/>
                <a:gd name="connsiteX3" fmla="*/ 19177 w 38290"/>
                <a:gd name="connsiteY3" fmla="*/ 38290 h 197738"/>
                <a:gd name="connsiteX4" fmla="*/ 0 w 38290"/>
                <a:gd name="connsiteY4" fmla="*/ 19177 h 197738"/>
                <a:gd name="connsiteX5" fmla="*/ 4191 w 38290"/>
                <a:gd name="connsiteY5" fmla="*/ 59118 h 197738"/>
                <a:gd name="connsiteX6" fmla="*/ 34163 w 38290"/>
                <a:gd name="connsiteY6" fmla="*/ 59118 h 197738"/>
                <a:gd name="connsiteX7" fmla="*/ 34354 w 38290"/>
                <a:gd name="connsiteY7" fmla="*/ 197739 h 197738"/>
                <a:gd name="connsiteX8" fmla="*/ 4382 w 38290"/>
                <a:gd name="connsiteY8" fmla="*/ 197739 h 197738"/>
                <a:gd name="connsiteX9" fmla="*/ 4191 w 38290"/>
                <a:gd name="connsiteY9" fmla="*/ 59118 h 19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90" h="197738" fill="norm" stroke="1" extrusionOk="0">
                  <a:moveTo>
                    <a:pt x="0" y="19177"/>
                  </a:moveTo>
                  <a:cubicBezTo>
                    <a:pt x="0" y="8636"/>
                    <a:pt x="8572" y="0"/>
                    <a:pt x="19114" y="0"/>
                  </a:cubicBezTo>
                  <a:cubicBezTo>
                    <a:pt x="29655" y="0"/>
                    <a:pt x="38291" y="8572"/>
                    <a:pt x="38291" y="19114"/>
                  </a:cubicBezTo>
                  <a:cubicBezTo>
                    <a:pt x="38291" y="29401"/>
                    <a:pt x="29718" y="38290"/>
                    <a:pt x="19177" y="38290"/>
                  </a:cubicBezTo>
                  <a:cubicBezTo>
                    <a:pt x="8636" y="38290"/>
                    <a:pt x="0" y="29464"/>
                    <a:pt x="0" y="19177"/>
                  </a:cubicBezTo>
                  <a:moveTo>
                    <a:pt x="4191" y="59118"/>
                  </a:moveTo>
                  <a:lnTo>
                    <a:pt x="34163" y="59118"/>
                  </a:lnTo>
                  <a:cubicBezTo>
                    <a:pt x="34163" y="59118"/>
                    <a:pt x="34354" y="197739"/>
                    <a:pt x="34354" y="197739"/>
                  </a:cubicBezTo>
                  <a:lnTo>
                    <a:pt x="4382" y="197739"/>
                  </a:lnTo>
                  <a:cubicBezTo>
                    <a:pt x="4382" y="197739"/>
                    <a:pt x="4191" y="59118"/>
                    <a:pt x="4191" y="5911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0" name="Forma libre: forma 29"/>
            <p:cNvSpPr/>
            <p:nvPr/>
          </p:nvSpPr>
          <p:spPr bwMode="auto">
            <a:xfrm>
              <a:off x="11176571" y="5755322"/>
              <a:ext cx="146494" cy="199136"/>
            </a:xfrm>
            <a:custGeom>
              <a:avLst/>
              <a:gdLst>
                <a:gd name="connsiteX0" fmla="*/ 64 w 146494"/>
                <a:gd name="connsiteY0" fmla="*/ 126302 h 199136"/>
                <a:gd name="connsiteX1" fmla="*/ 73216 w 146494"/>
                <a:gd name="connsiteY1" fmla="*/ 53277 h 199136"/>
                <a:gd name="connsiteX2" fmla="*/ 146495 w 146494"/>
                <a:gd name="connsiteY2" fmla="*/ 126111 h 199136"/>
                <a:gd name="connsiteX3" fmla="*/ 73343 w 146494"/>
                <a:gd name="connsiteY3" fmla="*/ 199136 h 199136"/>
                <a:gd name="connsiteX4" fmla="*/ 0 w 146494"/>
                <a:gd name="connsiteY4" fmla="*/ 126302 h 199136"/>
                <a:gd name="connsiteX5" fmla="*/ 116522 w 146494"/>
                <a:gd name="connsiteY5" fmla="*/ 126174 h 199136"/>
                <a:gd name="connsiteX6" fmla="*/ 73216 w 146494"/>
                <a:gd name="connsiteY6" fmla="*/ 82423 h 199136"/>
                <a:gd name="connsiteX7" fmla="*/ 30035 w 146494"/>
                <a:gd name="connsiteY7" fmla="*/ 126302 h 199136"/>
                <a:gd name="connsiteX8" fmla="*/ 73343 w 146494"/>
                <a:gd name="connsiteY8" fmla="*/ 170053 h 199136"/>
                <a:gd name="connsiteX9" fmla="*/ 116522 w 146494"/>
                <a:gd name="connsiteY9" fmla="*/ 126174 h 199136"/>
                <a:gd name="connsiteX10" fmla="*/ 82550 w 146494"/>
                <a:gd name="connsiteY10" fmla="*/ 37465 h 199136"/>
                <a:gd name="connsiteX11" fmla="*/ 111887 w 146494"/>
                <a:gd name="connsiteY11" fmla="*/ 0 h 199136"/>
                <a:gd name="connsiteX12" fmla="*/ 75819 w 146494"/>
                <a:gd name="connsiteY12" fmla="*/ 0 h 199136"/>
                <a:gd name="connsiteX13" fmla="*/ 53658 w 146494"/>
                <a:gd name="connsiteY13" fmla="*/ 37529 h 199136"/>
                <a:gd name="connsiteX14" fmla="*/ 82486 w 146494"/>
                <a:gd name="connsiteY14" fmla="*/ 37529 h 19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494" h="199136" fill="norm" stroke="1" extrusionOk="0">
                  <a:moveTo>
                    <a:pt x="64" y="126302"/>
                  </a:moveTo>
                  <a:cubicBezTo>
                    <a:pt x="64" y="84963"/>
                    <a:pt x="32703" y="53340"/>
                    <a:pt x="73216" y="53277"/>
                  </a:cubicBezTo>
                  <a:cubicBezTo>
                    <a:pt x="113983" y="53277"/>
                    <a:pt x="146495" y="84773"/>
                    <a:pt x="146495" y="126111"/>
                  </a:cubicBezTo>
                  <a:cubicBezTo>
                    <a:pt x="146495" y="167132"/>
                    <a:pt x="114110" y="199073"/>
                    <a:pt x="73343" y="199136"/>
                  </a:cubicBezTo>
                  <a:cubicBezTo>
                    <a:pt x="32830" y="199136"/>
                    <a:pt x="64" y="167323"/>
                    <a:pt x="0" y="126302"/>
                  </a:cubicBezTo>
                  <a:moveTo>
                    <a:pt x="116522" y="126174"/>
                  </a:moveTo>
                  <a:cubicBezTo>
                    <a:pt x="116522" y="100965"/>
                    <a:pt x="97599" y="82360"/>
                    <a:pt x="73216" y="82423"/>
                  </a:cubicBezTo>
                  <a:cubicBezTo>
                    <a:pt x="48832" y="82423"/>
                    <a:pt x="29973" y="101092"/>
                    <a:pt x="30035" y="126302"/>
                  </a:cubicBezTo>
                  <a:cubicBezTo>
                    <a:pt x="30035" y="151511"/>
                    <a:pt x="48959" y="170117"/>
                    <a:pt x="73343" y="170053"/>
                  </a:cubicBezTo>
                  <a:cubicBezTo>
                    <a:pt x="97727" y="170053"/>
                    <a:pt x="116586" y="151384"/>
                    <a:pt x="116522" y="126174"/>
                  </a:cubicBezTo>
                  <a:moveTo>
                    <a:pt x="82550" y="37465"/>
                  </a:moveTo>
                  <a:lnTo>
                    <a:pt x="111887" y="0"/>
                  </a:lnTo>
                  <a:lnTo>
                    <a:pt x="75819" y="0"/>
                  </a:lnTo>
                  <a:cubicBezTo>
                    <a:pt x="75819" y="0"/>
                    <a:pt x="53658" y="37529"/>
                    <a:pt x="53658" y="37529"/>
                  </a:cubicBezTo>
                  <a:lnTo>
                    <a:pt x="82486" y="37529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1" name="Forma libre: forma 30"/>
            <p:cNvSpPr/>
            <p:nvPr/>
          </p:nvSpPr>
          <p:spPr bwMode="auto">
            <a:xfrm>
              <a:off x="11350053" y="5808345"/>
              <a:ext cx="126427" cy="142366"/>
            </a:xfrm>
            <a:custGeom>
              <a:avLst/>
              <a:gdLst>
                <a:gd name="connsiteX0" fmla="*/ 126302 w 126427"/>
                <a:gd name="connsiteY0" fmla="*/ 57086 h 142366"/>
                <a:gd name="connsiteX1" fmla="*/ 126428 w 126427"/>
                <a:gd name="connsiteY1" fmla="*/ 142240 h 142366"/>
                <a:gd name="connsiteX2" fmla="*/ 96456 w 126427"/>
                <a:gd name="connsiteY2" fmla="*/ 142240 h 142366"/>
                <a:gd name="connsiteX3" fmla="*/ 96329 w 126427"/>
                <a:gd name="connsiteY3" fmla="*/ 60198 h 142366"/>
                <a:gd name="connsiteX4" fmla="*/ 65215 w 126427"/>
                <a:gd name="connsiteY4" fmla="*/ 28067 h 142366"/>
                <a:gd name="connsiteX5" fmla="*/ 30035 w 126427"/>
                <a:gd name="connsiteY5" fmla="*/ 68072 h 142366"/>
                <a:gd name="connsiteX6" fmla="*/ 30035 w 126427"/>
                <a:gd name="connsiteY6" fmla="*/ 142367 h 142366"/>
                <a:gd name="connsiteX7" fmla="*/ 190 w 126427"/>
                <a:gd name="connsiteY7" fmla="*/ 142367 h 142366"/>
                <a:gd name="connsiteX8" fmla="*/ 0 w 126427"/>
                <a:gd name="connsiteY8" fmla="*/ 3683 h 142366"/>
                <a:gd name="connsiteX9" fmla="*/ 29972 w 126427"/>
                <a:gd name="connsiteY9" fmla="*/ 3683 h 142366"/>
                <a:gd name="connsiteX10" fmla="*/ 29972 w 126427"/>
                <a:gd name="connsiteY10" fmla="*/ 21399 h 142366"/>
                <a:gd name="connsiteX11" fmla="*/ 72961 w 126427"/>
                <a:gd name="connsiteY11" fmla="*/ 0 h 142366"/>
                <a:gd name="connsiteX12" fmla="*/ 126302 w 126427"/>
                <a:gd name="connsiteY12" fmla="*/ 57086 h 14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427" h="142366" fill="norm" stroke="1" extrusionOk="0">
                  <a:moveTo>
                    <a:pt x="126302" y="57086"/>
                  </a:moveTo>
                  <a:lnTo>
                    <a:pt x="126428" y="142240"/>
                  </a:lnTo>
                  <a:lnTo>
                    <a:pt x="96456" y="142240"/>
                  </a:lnTo>
                  <a:cubicBezTo>
                    <a:pt x="96456" y="142240"/>
                    <a:pt x="96329" y="60198"/>
                    <a:pt x="96329" y="60198"/>
                  </a:cubicBezTo>
                  <a:cubicBezTo>
                    <a:pt x="96329" y="39116"/>
                    <a:pt x="84074" y="28067"/>
                    <a:pt x="65215" y="28067"/>
                  </a:cubicBezTo>
                  <a:cubicBezTo>
                    <a:pt x="45529" y="28067"/>
                    <a:pt x="30035" y="39751"/>
                    <a:pt x="30035" y="68072"/>
                  </a:cubicBezTo>
                  <a:lnTo>
                    <a:pt x="30035" y="142367"/>
                  </a:lnTo>
                  <a:cubicBezTo>
                    <a:pt x="30035" y="142367"/>
                    <a:pt x="190" y="142367"/>
                    <a:pt x="190" y="142367"/>
                  </a:cubicBezTo>
                  <a:lnTo>
                    <a:pt x="0" y="3683"/>
                  </a:lnTo>
                  <a:lnTo>
                    <a:pt x="29972" y="3683"/>
                  </a:lnTo>
                  <a:cubicBezTo>
                    <a:pt x="29972" y="3683"/>
                    <a:pt x="29972" y="21399"/>
                    <a:pt x="29972" y="21399"/>
                  </a:cubicBezTo>
                  <a:cubicBezTo>
                    <a:pt x="39115" y="6985"/>
                    <a:pt x="54102" y="0"/>
                    <a:pt x="72961" y="0"/>
                  </a:cubicBezTo>
                  <a:cubicBezTo>
                    <a:pt x="104013" y="0"/>
                    <a:pt x="126238" y="21018"/>
                    <a:pt x="126302" y="57086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2" name="Forma libre: forma 31"/>
            <p:cNvSpPr/>
            <p:nvPr/>
          </p:nvSpPr>
          <p:spPr bwMode="auto">
            <a:xfrm>
              <a:off x="10246677" y="6035357"/>
              <a:ext cx="136016" cy="194119"/>
            </a:xfrm>
            <a:custGeom>
              <a:avLst/>
              <a:gdLst>
                <a:gd name="connsiteX0" fmla="*/ 136017 w 136016"/>
                <a:gd name="connsiteY0" fmla="*/ 63627 h 194119"/>
                <a:gd name="connsiteX1" fmla="*/ 71755 w 136016"/>
                <a:gd name="connsiteY1" fmla="*/ 127509 h 194119"/>
                <a:gd name="connsiteX2" fmla="*/ 32067 w 136016"/>
                <a:gd name="connsiteY2" fmla="*/ 127509 h 194119"/>
                <a:gd name="connsiteX3" fmla="*/ 32131 w 136016"/>
                <a:gd name="connsiteY3" fmla="*/ 194120 h 194119"/>
                <a:gd name="connsiteX4" fmla="*/ 253 w 136016"/>
                <a:gd name="connsiteY4" fmla="*/ 194120 h 194119"/>
                <a:gd name="connsiteX5" fmla="*/ 0 w 136016"/>
                <a:gd name="connsiteY5" fmla="*/ 0 h 194119"/>
                <a:gd name="connsiteX6" fmla="*/ 71565 w 136016"/>
                <a:gd name="connsiteY6" fmla="*/ 0 h 194119"/>
                <a:gd name="connsiteX7" fmla="*/ 136017 w 136016"/>
                <a:gd name="connsiteY7" fmla="*/ 63627 h 194119"/>
                <a:gd name="connsiteX8" fmla="*/ 104077 w 136016"/>
                <a:gd name="connsiteY8" fmla="*/ 63627 h 194119"/>
                <a:gd name="connsiteX9" fmla="*/ 71565 w 136016"/>
                <a:gd name="connsiteY9" fmla="*/ 29846 h 194119"/>
                <a:gd name="connsiteX10" fmla="*/ 31877 w 136016"/>
                <a:gd name="connsiteY10" fmla="*/ 29846 h 194119"/>
                <a:gd name="connsiteX11" fmla="*/ 31941 w 136016"/>
                <a:gd name="connsiteY11" fmla="*/ 97536 h 194119"/>
                <a:gd name="connsiteX12" fmla="*/ 71628 w 136016"/>
                <a:gd name="connsiteY12" fmla="*/ 97536 h 194119"/>
                <a:gd name="connsiteX13" fmla="*/ 104013 w 136016"/>
                <a:gd name="connsiteY13" fmla="*/ 6362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016" h="194119" fill="norm" stroke="1" extrusionOk="0">
                  <a:moveTo>
                    <a:pt x="136017" y="63627"/>
                  </a:moveTo>
                  <a:cubicBezTo>
                    <a:pt x="136017" y="99378"/>
                    <a:pt x="108394" y="127445"/>
                    <a:pt x="71755" y="127509"/>
                  </a:cubicBezTo>
                  <a:lnTo>
                    <a:pt x="32067" y="127509"/>
                  </a:lnTo>
                  <a:cubicBezTo>
                    <a:pt x="32067" y="127509"/>
                    <a:pt x="32131" y="194120"/>
                    <a:pt x="32131" y="194120"/>
                  </a:cubicBezTo>
                  <a:lnTo>
                    <a:pt x="253" y="194120"/>
                  </a:lnTo>
                  <a:cubicBezTo>
                    <a:pt x="253" y="194120"/>
                    <a:pt x="0" y="0"/>
                    <a:pt x="0" y="0"/>
                  </a:cubicBezTo>
                  <a:lnTo>
                    <a:pt x="71565" y="0"/>
                  </a:lnTo>
                  <a:cubicBezTo>
                    <a:pt x="108203" y="-127"/>
                    <a:pt x="135954" y="27559"/>
                    <a:pt x="136017" y="63627"/>
                  </a:cubicBezTo>
                  <a:moveTo>
                    <a:pt x="104077" y="63627"/>
                  </a:moveTo>
                  <a:cubicBezTo>
                    <a:pt x="104077" y="43942"/>
                    <a:pt x="90424" y="29782"/>
                    <a:pt x="71565" y="29846"/>
                  </a:cubicBezTo>
                  <a:lnTo>
                    <a:pt x="31877" y="29846"/>
                  </a:lnTo>
                  <a:cubicBezTo>
                    <a:pt x="31877" y="29846"/>
                    <a:pt x="31941" y="97536"/>
                    <a:pt x="31941" y="97536"/>
                  </a:cubicBezTo>
                  <a:lnTo>
                    <a:pt x="71628" y="97536"/>
                  </a:lnTo>
                  <a:cubicBezTo>
                    <a:pt x="90488" y="97473"/>
                    <a:pt x="104077" y="82995"/>
                    <a:pt x="104013" y="63627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3" name="Forma libre: forma 32"/>
            <p:cNvSpPr/>
            <p:nvPr/>
          </p:nvSpPr>
          <p:spPr bwMode="auto">
            <a:xfrm>
              <a:off x="10405618" y="6035103"/>
              <a:ext cx="126427" cy="197675"/>
            </a:xfrm>
            <a:custGeom>
              <a:avLst/>
              <a:gdLst>
                <a:gd name="connsiteX0" fmla="*/ 126238 w 126427"/>
                <a:gd name="connsiteY0" fmla="*/ 55309 h 197675"/>
                <a:gd name="connsiteX1" fmla="*/ 126428 w 126427"/>
                <a:gd name="connsiteY1" fmla="*/ 193993 h 197675"/>
                <a:gd name="connsiteX2" fmla="*/ 96456 w 126427"/>
                <a:gd name="connsiteY2" fmla="*/ 193993 h 197675"/>
                <a:gd name="connsiteX3" fmla="*/ 96456 w 126427"/>
                <a:gd name="connsiteY3" fmla="*/ 176276 h 197675"/>
                <a:gd name="connsiteX4" fmla="*/ 53467 w 126427"/>
                <a:gd name="connsiteY4" fmla="*/ 197676 h 197675"/>
                <a:gd name="connsiteX5" fmla="*/ 126 w 126427"/>
                <a:gd name="connsiteY5" fmla="*/ 140589 h 197675"/>
                <a:gd name="connsiteX6" fmla="*/ 0 w 126427"/>
                <a:gd name="connsiteY6" fmla="*/ 55436 h 197675"/>
                <a:gd name="connsiteX7" fmla="*/ 29972 w 126427"/>
                <a:gd name="connsiteY7" fmla="*/ 55436 h 197675"/>
                <a:gd name="connsiteX8" fmla="*/ 30099 w 126427"/>
                <a:gd name="connsiteY8" fmla="*/ 137478 h 197675"/>
                <a:gd name="connsiteX9" fmla="*/ 61213 w 126427"/>
                <a:gd name="connsiteY9" fmla="*/ 169609 h 197675"/>
                <a:gd name="connsiteX10" fmla="*/ 96393 w 126427"/>
                <a:gd name="connsiteY10" fmla="*/ 129604 h 197675"/>
                <a:gd name="connsiteX11" fmla="*/ 96265 w 126427"/>
                <a:gd name="connsiteY11" fmla="*/ 55309 h 197675"/>
                <a:gd name="connsiteX12" fmla="*/ 126238 w 126427"/>
                <a:gd name="connsiteY12" fmla="*/ 55309 h 197675"/>
                <a:gd name="connsiteX13" fmla="*/ 72389 w 126427"/>
                <a:gd name="connsiteY13" fmla="*/ 37402 h 197675"/>
                <a:gd name="connsiteX14" fmla="*/ 43561 w 126427"/>
                <a:gd name="connsiteY14" fmla="*/ 37402 h 197675"/>
                <a:gd name="connsiteX15" fmla="*/ 65722 w 126427"/>
                <a:gd name="connsiteY15" fmla="*/ 0 h 197675"/>
                <a:gd name="connsiteX16" fmla="*/ 101790 w 126427"/>
                <a:gd name="connsiteY16" fmla="*/ 0 h 197675"/>
                <a:gd name="connsiteX17" fmla="*/ 72453 w 126427"/>
                <a:gd name="connsiteY17" fmla="*/ 37402 h 19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427" h="197675" fill="norm" stroke="1" extrusionOk="0">
                  <a:moveTo>
                    <a:pt x="126238" y="55309"/>
                  </a:moveTo>
                  <a:lnTo>
                    <a:pt x="126428" y="193993"/>
                  </a:lnTo>
                  <a:lnTo>
                    <a:pt x="96456" y="193993"/>
                  </a:lnTo>
                  <a:cubicBezTo>
                    <a:pt x="96456" y="193993"/>
                    <a:pt x="96456" y="176276"/>
                    <a:pt x="96456" y="176276"/>
                  </a:cubicBezTo>
                  <a:cubicBezTo>
                    <a:pt x="87313" y="190691"/>
                    <a:pt x="72326" y="197676"/>
                    <a:pt x="53467" y="197676"/>
                  </a:cubicBezTo>
                  <a:cubicBezTo>
                    <a:pt x="22415" y="197676"/>
                    <a:pt x="190" y="176657"/>
                    <a:pt x="126" y="140589"/>
                  </a:cubicBezTo>
                  <a:lnTo>
                    <a:pt x="0" y="55436"/>
                  </a:lnTo>
                  <a:lnTo>
                    <a:pt x="29972" y="55436"/>
                  </a:lnTo>
                  <a:cubicBezTo>
                    <a:pt x="29972" y="55436"/>
                    <a:pt x="30099" y="137478"/>
                    <a:pt x="30099" y="137478"/>
                  </a:cubicBezTo>
                  <a:cubicBezTo>
                    <a:pt x="30099" y="158560"/>
                    <a:pt x="42354" y="169609"/>
                    <a:pt x="61213" y="169609"/>
                  </a:cubicBezTo>
                  <a:cubicBezTo>
                    <a:pt x="80899" y="169609"/>
                    <a:pt x="96393" y="157925"/>
                    <a:pt x="96393" y="129604"/>
                  </a:cubicBezTo>
                  <a:lnTo>
                    <a:pt x="96265" y="55309"/>
                  </a:lnTo>
                  <a:lnTo>
                    <a:pt x="126238" y="55309"/>
                  </a:lnTo>
                  <a:close/>
                  <a:moveTo>
                    <a:pt x="72389" y="37402"/>
                  </a:moveTo>
                  <a:lnTo>
                    <a:pt x="43561" y="37402"/>
                  </a:lnTo>
                  <a:cubicBezTo>
                    <a:pt x="43561" y="37402"/>
                    <a:pt x="65722" y="0"/>
                    <a:pt x="65722" y="0"/>
                  </a:cubicBezTo>
                  <a:lnTo>
                    <a:pt x="101790" y="0"/>
                  </a:lnTo>
                  <a:cubicBezTo>
                    <a:pt x="101790" y="0"/>
                    <a:pt x="72453" y="37402"/>
                    <a:pt x="72453" y="3740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4" name="Forma libre: forma 33"/>
            <p:cNvSpPr/>
            <p:nvPr/>
          </p:nvSpPr>
          <p:spPr bwMode="auto">
            <a:xfrm>
              <a:off x="10566717" y="6034913"/>
              <a:ext cx="147763" cy="197675"/>
            </a:xfrm>
            <a:custGeom>
              <a:avLst/>
              <a:gdLst>
                <a:gd name="connsiteX0" fmla="*/ 147701 w 147763"/>
                <a:gd name="connsiteY0" fmla="*/ 124651 h 197675"/>
                <a:gd name="connsiteX1" fmla="*/ 78739 w 147763"/>
                <a:gd name="connsiteY1" fmla="*/ 197676 h 197675"/>
                <a:gd name="connsiteX2" fmla="*/ 30163 w 147763"/>
                <a:gd name="connsiteY2" fmla="*/ 174180 h 197675"/>
                <a:gd name="connsiteX3" fmla="*/ 30163 w 147763"/>
                <a:gd name="connsiteY3" fmla="*/ 194120 h 197675"/>
                <a:gd name="connsiteX4" fmla="*/ 253 w 147763"/>
                <a:gd name="connsiteY4" fmla="*/ 194120 h 197675"/>
                <a:gd name="connsiteX5" fmla="*/ 0 w 147763"/>
                <a:gd name="connsiteY5" fmla="*/ 0 h 197675"/>
                <a:gd name="connsiteX6" fmla="*/ 29972 w 147763"/>
                <a:gd name="connsiteY6" fmla="*/ 0 h 197675"/>
                <a:gd name="connsiteX7" fmla="*/ 30099 w 147763"/>
                <a:gd name="connsiteY7" fmla="*/ 75121 h 197675"/>
                <a:gd name="connsiteX8" fmla="*/ 78613 w 147763"/>
                <a:gd name="connsiteY8" fmla="*/ 51753 h 197675"/>
                <a:gd name="connsiteX9" fmla="*/ 147764 w 147763"/>
                <a:gd name="connsiteY9" fmla="*/ 124587 h 197675"/>
                <a:gd name="connsiteX10" fmla="*/ 117728 w 147763"/>
                <a:gd name="connsiteY10" fmla="*/ 124651 h 197675"/>
                <a:gd name="connsiteX11" fmla="*/ 73851 w 147763"/>
                <a:gd name="connsiteY11" fmla="*/ 80328 h 197675"/>
                <a:gd name="connsiteX12" fmla="*/ 30099 w 147763"/>
                <a:gd name="connsiteY12" fmla="*/ 124778 h 197675"/>
                <a:gd name="connsiteX13" fmla="*/ 73977 w 147763"/>
                <a:gd name="connsiteY13" fmla="*/ 169101 h 197675"/>
                <a:gd name="connsiteX14" fmla="*/ 117728 w 147763"/>
                <a:gd name="connsiteY14" fmla="*/ 124651 h 19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763" h="197675" fill="norm" stroke="1" extrusionOk="0">
                  <a:moveTo>
                    <a:pt x="147701" y="124651"/>
                  </a:moveTo>
                  <a:cubicBezTo>
                    <a:pt x="147701" y="165671"/>
                    <a:pt x="116459" y="197612"/>
                    <a:pt x="78739" y="197676"/>
                  </a:cubicBezTo>
                  <a:cubicBezTo>
                    <a:pt x="57086" y="197676"/>
                    <a:pt x="40703" y="188849"/>
                    <a:pt x="30163" y="174180"/>
                  </a:cubicBezTo>
                  <a:lnTo>
                    <a:pt x="30163" y="194120"/>
                  </a:lnTo>
                  <a:cubicBezTo>
                    <a:pt x="30163" y="194120"/>
                    <a:pt x="253" y="194120"/>
                    <a:pt x="253" y="194120"/>
                  </a:cubicBezTo>
                  <a:lnTo>
                    <a:pt x="0" y="0"/>
                  </a:lnTo>
                  <a:lnTo>
                    <a:pt x="29972" y="0"/>
                  </a:lnTo>
                  <a:cubicBezTo>
                    <a:pt x="29972" y="0"/>
                    <a:pt x="30099" y="75121"/>
                    <a:pt x="30099" y="75121"/>
                  </a:cubicBezTo>
                  <a:cubicBezTo>
                    <a:pt x="40639" y="60706"/>
                    <a:pt x="56959" y="51816"/>
                    <a:pt x="78613" y="51753"/>
                  </a:cubicBezTo>
                  <a:cubicBezTo>
                    <a:pt x="116332" y="51753"/>
                    <a:pt x="147701" y="83248"/>
                    <a:pt x="147764" y="124587"/>
                  </a:cubicBezTo>
                  <a:moveTo>
                    <a:pt x="117728" y="124651"/>
                  </a:moveTo>
                  <a:cubicBezTo>
                    <a:pt x="117728" y="98870"/>
                    <a:pt x="98806" y="80328"/>
                    <a:pt x="73851" y="80328"/>
                  </a:cubicBezTo>
                  <a:cubicBezTo>
                    <a:pt x="48895" y="80328"/>
                    <a:pt x="30035" y="98933"/>
                    <a:pt x="30099" y="124778"/>
                  </a:cubicBezTo>
                  <a:cubicBezTo>
                    <a:pt x="30099" y="150559"/>
                    <a:pt x="49022" y="169101"/>
                    <a:pt x="73977" y="169101"/>
                  </a:cubicBezTo>
                  <a:cubicBezTo>
                    <a:pt x="98933" y="169101"/>
                    <a:pt x="117792" y="150432"/>
                    <a:pt x="117728" y="124651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5" name="Forma libre: forma 34"/>
            <p:cNvSpPr/>
            <p:nvPr/>
          </p:nvSpPr>
          <p:spPr bwMode="auto">
            <a:xfrm rot="-4200">
              <a:off x="10741007" y="6027226"/>
              <a:ext cx="29971" cy="202437"/>
            </a:xfrm>
            <a:custGeom>
              <a:avLst/>
              <a:gdLst>
                <a:gd name="connsiteX0" fmla="*/ 0 w 29971"/>
                <a:gd name="connsiteY0" fmla="*/ 0 h 202437"/>
                <a:gd name="connsiteX1" fmla="*/ 29971 w 29971"/>
                <a:gd name="connsiteY1" fmla="*/ 0 h 202437"/>
                <a:gd name="connsiteX2" fmla="*/ 29971 w 29971"/>
                <a:gd name="connsiteY2" fmla="*/ 202438 h 202437"/>
                <a:gd name="connsiteX3" fmla="*/ 0 w 29971"/>
                <a:gd name="connsiteY3" fmla="*/ 202438 h 20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71" h="202437" fill="norm" stroke="1" extrusionOk="0">
                  <a:moveTo>
                    <a:pt x="0" y="0"/>
                  </a:moveTo>
                  <a:lnTo>
                    <a:pt x="29971" y="0"/>
                  </a:lnTo>
                  <a:lnTo>
                    <a:pt x="29971" y="202438"/>
                  </a:lnTo>
                  <a:lnTo>
                    <a:pt x="0" y="202438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6" name="Forma libre: forma 35"/>
            <p:cNvSpPr/>
            <p:nvPr/>
          </p:nvSpPr>
          <p:spPr bwMode="auto">
            <a:xfrm>
              <a:off x="10801921" y="6030976"/>
              <a:ext cx="38290" cy="197739"/>
            </a:xfrm>
            <a:custGeom>
              <a:avLst/>
              <a:gdLst>
                <a:gd name="connsiteX0" fmla="*/ 0 w 38290"/>
                <a:gd name="connsiteY0" fmla="*/ 19177 h 197739"/>
                <a:gd name="connsiteX1" fmla="*/ 19114 w 38290"/>
                <a:gd name="connsiteY1" fmla="*/ 0 h 197739"/>
                <a:gd name="connsiteX2" fmla="*/ 38291 w 38290"/>
                <a:gd name="connsiteY2" fmla="*/ 19114 h 197739"/>
                <a:gd name="connsiteX3" fmla="*/ 19177 w 38290"/>
                <a:gd name="connsiteY3" fmla="*/ 38290 h 197739"/>
                <a:gd name="connsiteX4" fmla="*/ 0 w 38290"/>
                <a:gd name="connsiteY4" fmla="*/ 19177 h 197739"/>
                <a:gd name="connsiteX5" fmla="*/ 4191 w 38290"/>
                <a:gd name="connsiteY5" fmla="*/ 59118 h 197739"/>
                <a:gd name="connsiteX6" fmla="*/ 34163 w 38290"/>
                <a:gd name="connsiteY6" fmla="*/ 59118 h 197739"/>
                <a:gd name="connsiteX7" fmla="*/ 34354 w 38290"/>
                <a:gd name="connsiteY7" fmla="*/ 197739 h 197739"/>
                <a:gd name="connsiteX8" fmla="*/ 4382 w 38290"/>
                <a:gd name="connsiteY8" fmla="*/ 197739 h 197739"/>
                <a:gd name="connsiteX9" fmla="*/ 4191 w 38290"/>
                <a:gd name="connsiteY9" fmla="*/ 59118 h 19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90" h="197739" fill="norm" stroke="1" extrusionOk="0">
                  <a:moveTo>
                    <a:pt x="0" y="19177"/>
                  </a:moveTo>
                  <a:cubicBezTo>
                    <a:pt x="0" y="8636"/>
                    <a:pt x="8572" y="0"/>
                    <a:pt x="19114" y="0"/>
                  </a:cubicBezTo>
                  <a:cubicBezTo>
                    <a:pt x="29655" y="0"/>
                    <a:pt x="38291" y="8572"/>
                    <a:pt x="38291" y="19114"/>
                  </a:cubicBezTo>
                  <a:cubicBezTo>
                    <a:pt x="38291" y="29401"/>
                    <a:pt x="29718" y="38290"/>
                    <a:pt x="19177" y="38290"/>
                  </a:cubicBezTo>
                  <a:cubicBezTo>
                    <a:pt x="8636" y="38290"/>
                    <a:pt x="0" y="29464"/>
                    <a:pt x="0" y="19177"/>
                  </a:cubicBezTo>
                  <a:moveTo>
                    <a:pt x="4191" y="59118"/>
                  </a:moveTo>
                  <a:lnTo>
                    <a:pt x="34163" y="59118"/>
                  </a:lnTo>
                  <a:cubicBezTo>
                    <a:pt x="34163" y="59118"/>
                    <a:pt x="34354" y="197739"/>
                    <a:pt x="34354" y="197739"/>
                  </a:cubicBezTo>
                  <a:lnTo>
                    <a:pt x="4382" y="197739"/>
                  </a:lnTo>
                  <a:cubicBezTo>
                    <a:pt x="4382" y="197739"/>
                    <a:pt x="4191" y="59118"/>
                    <a:pt x="4191" y="5911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7" name="Forma libre: forma 36"/>
            <p:cNvSpPr/>
            <p:nvPr/>
          </p:nvSpPr>
          <p:spPr bwMode="auto">
            <a:xfrm>
              <a:off x="10863071" y="6086347"/>
              <a:ext cx="135699" cy="145859"/>
            </a:xfrm>
            <a:custGeom>
              <a:avLst/>
              <a:gdLst>
                <a:gd name="connsiteX0" fmla="*/ 0 w 135699"/>
                <a:gd name="connsiteY0" fmla="*/ 73025 h 145859"/>
                <a:gd name="connsiteX1" fmla="*/ 73152 w 135699"/>
                <a:gd name="connsiteY1" fmla="*/ 0 h 145859"/>
                <a:gd name="connsiteX2" fmla="*/ 135065 w 135699"/>
                <a:gd name="connsiteY2" fmla="*/ 35687 h 145859"/>
                <a:gd name="connsiteX3" fmla="*/ 109284 w 135699"/>
                <a:gd name="connsiteY3" fmla="*/ 50673 h 145859"/>
                <a:gd name="connsiteX4" fmla="*/ 72898 w 135699"/>
                <a:gd name="connsiteY4" fmla="*/ 29337 h 145859"/>
                <a:gd name="connsiteX5" fmla="*/ 29972 w 135699"/>
                <a:gd name="connsiteY5" fmla="*/ 72961 h 145859"/>
                <a:gd name="connsiteX6" fmla="*/ 73025 w 135699"/>
                <a:gd name="connsiteY6" fmla="*/ 116459 h 145859"/>
                <a:gd name="connsiteX7" fmla="*/ 109919 w 135699"/>
                <a:gd name="connsiteY7" fmla="*/ 95060 h 145859"/>
                <a:gd name="connsiteX8" fmla="*/ 135699 w 135699"/>
                <a:gd name="connsiteY8" fmla="*/ 109728 h 145859"/>
                <a:gd name="connsiteX9" fmla="*/ 73343 w 135699"/>
                <a:gd name="connsiteY9" fmla="*/ 145860 h 145859"/>
                <a:gd name="connsiteX10" fmla="*/ 64 w 135699"/>
                <a:gd name="connsiteY10" fmla="*/ 73025 h 14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699" h="145859" fill="norm" stroke="1" extrusionOk="0">
                  <a:moveTo>
                    <a:pt x="0" y="73025"/>
                  </a:moveTo>
                  <a:cubicBezTo>
                    <a:pt x="0" y="31686"/>
                    <a:pt x="31242" y="64"/>
                    <a:pt x="73152" y="0"/>
                  </a:cubicBezTo>
                  <a:cubicBezTo>
                    <a:pt x="100330" y="0"/>
                    <a:pt x="123952" y="14097"/>
                    <a:pt x="135065" y="35687"/>
                  </a:cubicBezTo>
                  <a:lnTo>
                    <a:pt x="109284" y="50673"/>
                  </a:lnTo>
                  <a:cubicBezTo>
                    <a:pt x="103188" y="37655"/>
                    <a:pt x="89535" y="29337"/>
                    <a:pt x="72898" y="29337"/>
                  </a:cubicBezTo>
                  <a:cubicBezTo>
                    <a:pt x="48514" y="29337"/>
                    <a:pt x="29909" y="48006"/>
                    <a:pt x="29972" y="72961"/>
                  </a:cubicBezTo>
                  <a:cubicBezTo>
                    <a:pt x="29972" y="97917"/>
                    <a:pt x="48641" y="116459"/>
                    <a:pt x="73025" y="116459"/>
                  </a:cubicBezTo>
                  <a:cubicBezTo>
                    <a:pt x="89662" y="116459"/>
                    <a:pt x="103251" y="107823"/>
                    <a:pt x="109919" y="95060"/>
                  </a:cubicBezTo>
                  <a:lnTo>
                    <a:pt x="135699" y="109728"/>
                  </a:lnTo>
                  <a:cubicBezTo>
                    <a:pt x="124079" y="131636"/>
                    <a:pt x="100521" y="145860"/>
                    <a:pt x="73343" y="145860"/>
                  </a:cubicBezTo>
                  <a:cubicBezTo>
                    <a:pt x="31497" y="145860"/>
                    <a:pt x="64" y="114046"/>
                    <a:pt x="64" y="73025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8" name="Forma libre: forma 37"/>
            <p:cNvSpPr/>
            <p:nvPr/>
          </p:nvSpPr>
          <p:spPr bwMode="auto">
            <a:xfrm>
              <a:off x="11013376" y="6086157"/>
              <a:ext cx="147637" cy="145859"/>
            </a:xfrm>
            <a:custGeom>
              <a:avLst/>
              <a:gdLst>
                <a:gd name="connsiteX0" fmla="*/ 147447 w 147637"/>
                <a:gd name="connsiteY0" fmla="*/ 3492 h 145859"/>
                <a:gd name="connsiteX1" fmla="*/ 147638 w 147637"/>
                <a:gd name="connsiteY1" fmla="*/ 142177 h 145859"/>
                <a:gd name="connsiteX2" fmla="*/ 117666 w 147637"/>
                <a:gd name="connsiteY2" fmla="*/ 142177 h 145859"/>
                <a:gd name="connsiteX3" fmla="*/ 117666 w 147637"/>
                <a:gd name="connsiteY3" fmla="*/ 122238 h 145859"/>
                <a:gd name="connsiteX4" fmla="*/ 69152 w 147637"/>
                <a:gd name="connsiteY4" fmla="*/ 145859 h 145859"/>
                <a:gd name="connsiteX5" fmla="*/ 0 w 147637"/>
                <a:gd name="connsiteY5" fmla="*/ 73025 h 145859"/>
                <a:gd name="connsiteX6" fmla="*/ 68961 w 147637"/>
                <a:gd name="connsiteY6" fmla="*/ 0 h 145859"/>
                <a:gd name="connsiteX7" fmla="*/ 117539 w 147637"/>
                <a:gd name="connsiteY7" fmla="*/ 23241 h 145859"/>
                <a:gd name="connsiteX8" fmla="*/ 117539 w 147637"/>
                <a:gd name="connsiteY8" fmla="*/ 3556 h 145859"/>
                <a:gd name="connsiteX9" fmla="*/ 147447 w 147637"/>
                <a:gd name="connsiteY9" fmla="*/ 3556 h 145859"/>
                <a:gd name="connsiteX10" fmla="*/ 117602 w 147637"/>
                <a:gd name="connsiteY10" fmla="*/ 72834 h 145859"/>
                <a:gd name="connsiteX11" fmla="*/ 73723 w 147637"/>
                <a:gd name="connsiteY11" fmla="*/ 28511 h 145859"/>
                <a:gd name="connsiteX12" fmla="*/ 29972 w 147637"/>
                <a:gd name="connsiteY12" fmla="*/ 72961 h 145859"/>
                <a:gd name="connsiteX13" fmla="*/ 73851 w 147637"/>
                <a:gd name="connsiteY13" fmla="*/ 117284 h 145859"/>
                <a:gd name="connsiteX14" fmla="*/ 117602 w 147637"/>
                <a:gd name="connsiteY14" fmla="*/ 72834 h 14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637" h="145859" fill="norm" stroke="1" extrusionOk="0">
                  <a:moveTo>
                    <a:pt x="147447" y="3492"/>
                  </a:moveTo>
                  <a:lnTo>
                    <a:pt x="147638" y="142177"/>
                  </a:lnTo>
                  <a:lnTo>
                    <a:pt x="117666" y="142177"/>
                  </a:lnTo>
                  <a:cubicBezTo>
                    <a:pt x="117666" y="142177"/>
                    <a:pt x="117666" y="122238"/>
                    <a:pt x="117666" y="122238"/>
                  </a:cubicBezTo>
                  <a:cubicBezTo>
                    <a:pt x="107124" y="136970"/>
                    <a:pt x="90805" y="145859"/>
                    <a:pt x="69152" y="145859"/>
                  </a:cubicBezTo>
                  <a:cubicBezTo>
                    <a:pt x="31432" y="145859"/>
                    <a:pt x="64" y="114046"/>
                    <a:pt x="0" y="73025"/>
                  </a:cubicBezTo>
                  <a:cubicBezTo>
                    <a:pt x="0" y="31686"/>
                    <a:pt x="31242" y="64"/>
                    <a:pt x="68961" y="0"/>
                  </a:cubicBezTo>
                  <a:cubicBezTo>
                    <a:pt x="90615" y="0"/>
                    <a:pt x="106997" y="8827"/>
                    <a:pt x="117539" y="23241"/>
                  </a:cubicBezTo>
                  <a:lnTo>
                    <a:pt x="117539" y="3556"/>
                  </a:lnTo>
                  <a:cubicBezTo>
                    <a:pt x="117539" y="3556"/>
                    <a:pt x="147447" y="3556"/>
                    <a:pt x="147447" y="3556"/>
                  </a:cubicBezTo>
                  <a:close/>
                  <a:moveTo>
                    <a:pt x="117602" y="72834"/>
                  </a:moveTo>
                  <a:cubicBezTo>
                    <a:pt x="117602" y="47053"/>
                    <a:pt x="98679" y="28511"/>
                    <a:pt x="73723" y="28511"/>
                  </a:cubicBezTo>
                  <a:cubicBezTo>
                    <a:pt x="48768" y="28511"/>
                    <a:pt x="29908" y="47180"/>
                    <a:pt x="29972" y="72961"/>
                  </a:cubicBezTo>
                  <a:cubicBezTo>
                    <a:pt x="29972" y="98742"/>
                    <a:pt x="48895" y="117284"/>
                    <a:pt x="73851" y="117284"/>
                  </a:cubicBezTo>
                  <a:cubicBezTo>
                    <a:pt x="98806" y="117284"/>
                    <a:pt x="117666" y="98615"/>
                    <a:pt x="117602" y="72834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</p:grpSp>
      <p:sp>
        <p:nvSpPr>
          <p:cNvPr id="393406586" name="CuadroTexto 42"/>
          <p:cNvSpPr txBox="1"/>
          <p:nvPr/>
        </p:nvSpPr>
        <p:spPr bwMode="auto">
          <a:xfrm>
            <a:off x="9335920" y="2673467"/>
            <a:ext cx="160973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AR" sz="1600" b="1">
                <a:solidFill>
                  <a:schemeClr val="bg1"/>
                </a:solidFill>
                <a:latin typeface="Arial"/>
                <a:cs typeface="Arial"/>
              </a:rPr>
              <a:t>$2.907.529.636</a:t>
            </a:r>
            <a:endParaRPr lang="es-AR" sz="1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91732308" name="CuadroTexto 44"/>
          <p:cNvSpPr txBox="1"/>
          <p:nvPr/>
        </p:nvSpPr>
        <p:spPr bwMode="auto">
          <a:xfrm>
            <a:off x="6967281" y="2388144"/>
            <a:ext cx="160973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AR" sz="1600" b="1">
                <a:solidFill>
                  <a:schemeClr val="bg1"/>
                </a:solidFill>
                <a:latin typeface="Arial"/>
                <a:cs typeface="Arial"/>
              </a:rPr>
              <a:t>$2.217.603.334</a:t>
            </a:r>
            <a:endParaRPr lang="es-AR" sz="1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79877900" name="CuadroTexto 45"/>
          <p:cNvSpPr txBox="1"/>
          <p:nvPr/>
        </p:nvSpPr>
        <p:spPr bwMode="auto">
          <a:xfrm>
            <a:off x="7218218" y="4456935"/>
            <a:ext cx="43762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AR" b="1">
                <a:solidFill>
                  <a:schemeClr val="bg1"/>
                </a:solidFill>
                <a:latin typeface="Arial"/>
                <a:cs typeface="Arial"/>
              </a:rPr>
              <a:t>Variación 25 Vs 24 </a:t>
            </a:r>
            <a:endParaRPr/>
          </a:p>
          <a:p>
            <a:pPr algn="ctr">
              <a:defRPr/>
            </a:pPr>
            <a:r>
              <a:rPr lang="es-AR" b="1">
                <a:solidFill>
                  <a:schemeClr val="bg1"/>
                </a:solidFill>
                <a:latin typeface="Arial"/>
                <a:cs typeface="Arial"/>
              </a:rPr>
              <a:t>+ 30%</a:t>
            </a:r>
            <a:endParaRPr lang="es-AR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70943338" name="CuadroTexto 47"/>
          <p:cNvSpPr txBox="1"/>
          <p:nvPr/>
        </p:nvSpPr>
        <p:spPr bwMode="auto">
          <a:xfrm>
            <a:off x="689962" y="5551406"/>
            <a:ext cx="4862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EVOLUCION DE 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NVERSION 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ACUMULADA 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 2025 Vs 2024</a:t>
            </a:r>
            <a:endParaRPr lang="es-AR" sz="3200" b="1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 rotWithShape="1"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470526522" name="Gráfico 39"/>
          <p:cNvGraphicFramePr>
            <a:graphicFrameLocks xmlns:a="http://schemas.openxmlformats.org/drawingml/2006/main"/>
          </p:cNvGraphicFramePr>
          <p:nvPr/>
        </p:nvGraphicFramePr>
        <p:xfrm rot="0">
          <a:off x="6272214" y="628135"/>
          <a:ext cx="5614986" cy="408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74774690" name="Gráfico 38"/>
          <p:cNvGraphicFramePr>
            <a:graphicFrameLocks xmlns:a="http://schemas.openxmlformats.org/drawingml/2006/main"/>
          </p:cNvGraphicFramePr>
          <p:nvPr/>
        </p:nvGraphicFramePr>
        <p:xfrm rot="0">
          <a:off x="5657850" y="628135"/>
          <a:ext cx="669068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352063603" name="Gráfico 17"/>
          <p:cNvGrpSpPr/>
          <p:nvPr/>
        </p:nvGrpSpPr>
        <p:grpSpPr bwMode="auto">
          <a:xfrm>
            <a:off x="9300087" y="5668502"/>
            <a:ext cx="2294381" cy="759650"/>
            <a:chOff x="9182100" y="5613400"/>
            <a:chExt cx="2294381" cy="759650"/>
          </a:xfrm>
          <a:solidFill>
            <a:srgbClr val="FFFFFF"/>
          </a:solidFill>
        </p:grpSpPr>
        <p:sp>
          <p:nvSpPr>
            <p:cNvPr id="20" name="Forma libre: forma 19"/>
            <p:cNvSpPr/>
            <p:nvPr/>
          </p:nvSpPr>
          <p:spPr bwMode="auto">
            <a:xfrm>
              <a:off x="9339262" y="5613400"/>
              <a:ext cx="759650" cy="759650"/>
            </a:xfrm>
            <a:custGeom>
              <a:avLst/>
              <a:gdLst>
                <a:gd name="connsiteX0" fmla="*/ 379794 w 759650"/>
                <a:gd name="connsiteY0" fmla="*/ 0 h 759650"/>
                <a:gd name="connsiteX1" fmla="*/ 0 w 759650"/>
                <a:gd name="connsiteY1" fmla="*/ 379794 h 759650"/>
                <a:gd name="connsiteX2" fmla="*/ 1969 w 759650"/>
                <a:gd name="connsiteY2" fmla="*/ 418402 h 759650"/>
                <a:gd name="connsiteX3" fmla="*/ 13716 w 759650"/>
                <a:gd name="connsiteY3" fmla="*/ 418021 h 759650"/>
                <a:gd name="connsiteX4" fmla="*/ 184531 w 759650"/>
                <a:gd name="connsiteY4" fmla="*/ 588835 h 759650"/>
                <a:gd name="connsiteX5" fmla="*/ 154495 w 759650"/>
                <a:gd name="connsiteY5" fmla="*/ 685546 h 759650"/>
                <a:gd name="connsiteX6" fmla="*/ 379857 w 759650"/>
                <a:gd name="connsiteY6" fmla="*/ 759651 h 759650"/>
                <a:gd name="connsiteX7" fmla="*/ 759651 w 759650"/>
                <a:gd name="connsiteY7" fmla="*/ 379857 h 759650"/>
                <a:gd name="connsiteX8" fmla="*/ 379857 w 759650"/>
                <a:gd name="connsiteY8" fmla="*/ 64 h 759650"/>
                <a:gd name="connsiteX9" fmla="*/ 379794 w 759650"/>
                <a:gd name="connsiteY9" fmla="*/ 623951 h 759650"/>
                <a:gd name="connsiteX10" fmla="*/ 135699 w 759650"/>
                <a:gd name="connsiteY10" fmla="*/ 379857 h 759650"/>
                <a:gd name="connsiteX11" fmla="*/ 379794 w 759650"/>
                <a:gd name="connsiteY11" fmla="*/ 135763 h 759650"/>
                <a:gd name="connsiteX12" fmla="*/ 623888 w 759650"/>
                <a:gd name="connsiteY12" fmla="*/ 379857 h 759650"/>
                <a:gd name="connsiteX13" fmla="*/ 379794 w 759650"/>
                <a:gd name="connsiteY13" fmla="*/ 623951 h 75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9650" h="759650" fill="norm" stroke="1" extrusionOk="0">
                  <a:moveTo>
                    <a:pt x="379794" y="0"/>
                  </a:moveTo>
                  <a:cubicBezTo>
                    <a:pt x="170053" y="0"/>
                    <a:pt x="0" y="170053"/>
                    <a:pt x="0" y="379794"/>
                  </a:cubicBezTo>
                  <a:cubicBezTo>
                    <a:pt x="0" y="392811"/>
                    <a:pt x="635" y="405702"/>
                    <a:pt x="1969" y="418402"/>
                  </a:cubicBezTo>
                  <a:cubicBezTo>
                    <a:pt x="5842" y="418147"/>
                    <a:pt x="9716" y="418021"/>
                    <a:pt x="13716" y="418021"/>
                  </a:cubicBezTo>
                  <a:cubicBezTo>
                    <a:pt x="108014" y="418021"/>
                    <a:pt x="184531" y="494474"/>
                    <a:pt x="184531" y="588835"/>
                  </a:cubicBezTo>
                  <a:cubicBezTo>
                    <a:pt x="184531" y="624713"/>
                    <a:pt x="173419" y="658051"/>
                    <a:pt x="154495" y="685546"/>
                  </a:cubicBezTo>
                  <a:cubicBezTo>
                    <a:pt x="217551" y="732091"/>
                    <a:pt x="295466" y="759651"/>
                    <a:pt x="379857" y="759651"/>
                  </a:cubicBezTo>
                  <a:cubicBezTo>
                    <a:pt x="589597" y="759651"/>
                    <a:pt x="759651" y="589597"/>
                    <a:pt x="759651" y="379857"/>
                  </a:cubicBezTo>
                  <a:cubicBezTo>
                    <a:pt x="759651" y="170116"/>
                    <a:pt x="589597" y="64"/>
                    <a:pt x="379857" y="64"/>
                  </a:cubicBezTo>
                  <a:moveTo>
                    <a:pt x="379794" y="623951"/>
                  </a:moveTo>
                  <a:cubicBezTo>
                    <a:pt x="245173" y="623951"/>
                    <a:pt x="135699" y="514414"/>
                    <a:pt x="135699" y="379857"/>
                  </a:cubicBezTo>
                  <a:cubicBezTo>
                    <a:pt x="135699" y="245301"/>
                    <a:pt x="245237" y="135763"/>
                    <a:pt x="379794" y="135763"/>
                  </a:cubicBezTo>
                  <a:cubicBezTo>
                    <a:pt x="514350" y="135763"/>
                    <a:pt x="623888" y="245301"/>
                    <a:pt x="623888" y="379857"/>
                  </a:cubicBezTo>
                  <a:cubicBezTo>
                    <a:pt x="623888" y="514414"/>
                    <a:pt x="514350" y="623951"/>
                    <a:pt x="379794" y="623951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1" name="Forma libre: forma 20"/>
            <p:cNvSpPr/>
            <p:nvPr/>
          </p:nvSpPr>
          <p:spPr bwMode="auto">
            <a:xfrm>
              <a:off x="9182100" y="6031801"/>
              <a:ext cx="311594" cy="341185"/>
            </a:xfrm>
            <a:custGeom>
              <a:avLst/>
              <a:gdLst>
                <a:gd name="connsiteX0" fmla="*/ 159068 w 311594"/>
                <a:gd name="connsiteY0" fmla="*/ 0 h 341185"/>
                <a:gd name="connsiteX1" fmla="*/ 0 w 311594"/>
                <a:gd name="connsiteY1" fmla="*/ 170370 h 341185"/>
                <a:gd name="connsiteX2" fmla="*/ 170815 w 311594"/>
                <a:gd name="connsiteY2" fmla="*/ 341185 h 341185"/>
                <a:gd name="connsiteX3" fmla="*/ 311594 w 311594"/>
                <a:gd name="connsiteY3" fmla="*/ 267081 h 341185"/>
                <a:gd name="connsiteX4" fmla="*/ 159068 w 311594"/>
                <a:gd name="connsiteY4" fmla="*/ 0 h 34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594" h="341185" fill="norm" stroke="1" extrusionOk="0">
                  <a:moveTo>
                    <a:pt x="159068" y="0"/>
                  </a:moveTo>
                  <a:cubicBezTo>
                    <a:pt x="70231" y="6033"/>
                    <a:pt x="0" y="80010"/>
                    <a:pt x="0" y="170370"/>
                  </a:cubicBezTo>
                  <a:cubicBezTo>
                    <a:pt x="0" y="260731"/>
                    <a:pt x="76454" y="341185"/>
                    <a:pt x="170815" y="341185"/>
                  </a:cubicBezTo>
                  <a:cubicBezTo>
                    <a:pt x="229235" y="341185"/>
                    <a:pt x="280797" y="311848"/>
                    <a:pt x="311594" y="267081"/>
                  </a:cubicBezTo>
                  <a:cubicBezTo>
                    <a:pt x="227647" y="205105"/>
                    <a:pt x="170117" y="109410"/>
                    <a:pt x="159068" y="0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2" name="Forma libre: forma 21"/>
            <p:cNvSpPr/>
            <p:nvPr/>
          </p:nvSpPr>
          <p:spPr bwMode="auto">
            <a:xfrm>
              <a:off x="10231056" y="5757862"/>
              <a:ext cx="141478" cy="194246"/>
            </a:xfrm>
            <a:custGeom>
              <a:avLst/>
              <a:gdLst>
                <a:gd name="connsiteX0" fmla="*/ 141478 w 141478"/>
                <a:gd name="connsiteY0" fmla="*/ 30480 h 194246"/>
                <a:gd name="connsiteX1" fmla="*/ 86868 w 141478"/>
                <a:gd name="connsiteY1" fmla="*/ 30543 h 194246"/>
                <a:gd name="connsiteX2" fmla="*/ 87059 w 141478"/>
                <a:gd name="connsiteY2" fmla="*/ 194183 h 194246"/>
                <a:gd name="connsiteX3" fmla="*/ 55182 w 141478"/>
                <a:gd name="connsiteY3" fmla="*/ 194247 h 194246"/>
                <a:gd name="connsiteX4" fmla="*/ 54991 w 141478"/>
                <a:gd name="connsiteY4" fmla="*/ 30607 h 194246"/>
                <a:gd name="connsiteX5" fmla="*/ 64 w 141478"/>
                <a:gd name="connsiteY5" fmla="*/ 30671 h 194246"/>
                <a:gd name="connsiteX6" fmla="*/ 0 w 141478"/>
                <a:gd name="connsiteY6" fmla="*/ 191 h 194246"/>
                <a:gd name="connsiteX7" fmla="*/ 141478 w 141478"/>
                <a:gd name="connsiteY7" fmla="*/ 0 h 194246"/>
                <a:gd name="connsiteX8" fmla="*/ 141478 w 141478"/>
                <a:gd name="connsiteY8" fmla="*/ 30480 h 19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78" h="194246" fill="norm" stroke="1" extrusionOk="0">
                  <a:moveTo>
                    <a:pt x="141478" y="30480"/>
                  </a:moveTo>
                  <a:lnTo>
                    <a:pt x="86868" y="30543"/>
                  </a:lnTo>
                  <a:lnTo>
                    <a:pt x="87059" y="194183"/>
                  </a:lnTo>
                  <a:lnTo>
                    <a:pt x="55182" y="194247"/>
                  </a:lnTo>
                  <a:lnTo>
                    <a:pt x="54991" y="30607"/>
                  </a:lnTo>
                  <a:lnTo>
                    <a:pt x="64" y="30671"/>
                  </a:lnTo>
                  <a:lnTo>
                    <a:pt x="0" y="191"/>
                  </a:lnTo>
                  <a:lnTo>
                    <a:pt x="141478" y="0"/>
                  </a:lnTo>
                  <a:lnTo>
                    <a:pt x="141478" y="3048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3" name="Forma libre: forma 22"/>
            <p:cNvSpPr/>
            <p:nvPr/>
          </p:nvSpPr>
          <p:spPr bwMode="auto">
            <a:xfrm>
              <a:off x="10386568" y="5809615"/>
              <a:ext cx="142875" cy="145859"/>
            </a:xfrm>
            <a:custGeom>
              <a:avLst/>
              <a:gdLst>
                <a:gd name="connsiteX0" fmla="*/ 75755 w 142875"/>
                <a:gd name="connsiteY0" fmla="*/ 118427 h 145859"/>
                <a:gd name="connsiteX1" fmla="*/ 111506 w 142875"/>
                <a:gd name="connsiteY1" fmla="*/ 101155 h 145859"/>
                <a:gd name="connsiteX2" fmla="*/ 136207 w 142875"/>
                <a:gd name="connsiteY2" fmla="*/ 115570 h 145859"/>
                <a:gd name="connsiteX3" fmla="*/ 75501 w 142875"/>
                <a:gd name="connsiteY3" fmla="*/ 145859 h 145859"/>
                <a:gd name="connsiteX4" fmla="*/ 0 w 142875"/>
                <a:gd name="connsiteY4" fmla="*/ 73025 h 145859"/>
                <a:gd name="connsiteX5" fmla="*/ 73151 w 142875"/>
                <a:gd name="connsiteY5" fmla="*/ 0 h 145859"/>
                <a:gd name="connsiteX6" fmla="*/ 142875 w 142875"/>
                <a:gd name="connsiteY6" fmla="*/ 73152 h 145859"/>
                <a:gd name="connsiteX7" fmla="*/ 141795 w 142875"/>
                <a:gd name="connsiteY7" fmla="*/ 85661 h 145859"/>
                <a:gd name="connsiteX8" fmla="*/ 31432 w 142875"/>
                <a:gd name="connsiteY8" fmla="*/ 85788 h 145859"/>
                <a:gd name="connsiteX9" fmla="*/ 75819 w 142875"/>
                <a:gd name="connsiteY9" fmla="*/ 118427 h 145859"/>
                <a:gd name="connsiteX10" fmla="*/ 112585 w 142875"/>
                <a:gd name="connsiteY10" fmla="*/ 61214 h 145859"/>
                <a:gd name="connsiteX11" fmla="*/ 72898 w 142875"/>
                <a:gd name="connsiteY11" fmla="*/ 27178 h 145859"/>
                <a:gd name="connsiteX12" fmla="*/ 31051 w 142875"/>
                <a:gd name="connsiteY12" fmla="*/ 61341 h 145859"/>
                <a:gd name="connsiteX13" fmla="*/ 112585 w 142875"/>
                <a:gd name="connsiteY13" fmla="*/ 61214 h 14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45859" fill="norm" stroke="1" extrusionOk="0">
                  <a:moveTo>
                    <a:pt x="75755" y="118427"/>
                  </a:moveTo>
                  <a:cubicBezTo>
                    <a:pt x="92392" y="118427"/>
                    <a:pt x="104838" y="110934"/>
                    <a:pt x="111506" y="101155"/>
                  </a:cubicBezTo>
                  <a:lnTo>
                    <a:pt x="136207" y="115570"/>
                  </a:lnTo>
                  <a:cubicBezTo>
                    <a:pt x="123507" y="134429"/>
                    <a:pt x="102679" y="145859"/>
                    <a:pt x="75501" y="145859"/>
                  </a:cubicBezTo>
                  <a:cubicBezTo>
                    <a:pt x="29718" y="145859"/>
                    <a:pt x="0" y="114617"/>
                    <a:pt x="0" y="73025"/>
                  </a:cubicBezTo>
                  <a:cubicBezTo>
                    <a:pt x="0" y="32004"/>
                    <a:pt x="29590" y="63"/>
                    <a:pt x="73151" y="0"/>
                  </a:cubicBezTo>
                  <a:cubicBezTo>
                    <a:pt x="114490" y="0"/>
                    <a:pt x="142811" y="33210"/>
                    <a:pt x="142875" y="73152"/>
                  </a:cubicBezTo>
                  <a:cubicBezTo>
                    <a:pt x="142875" y="77343"/>
                    <a:pt x="142303" y="81724"/>
                    <a:pt x="141795" y="85661"/>
                  </a:cubicBezTo>
                  <a:lnTo>
                    <a:pt x="31432" y="85788"/>
                  </a:lnTo>
                  <a:cubicBezTo>
                    <a:pt x="36195" y="107442"/>
                    <a:pt x="53657" y="118491"/>
                    <a:pt x="75819" y="118427"/>
                  </a:cubicBezTo>
                  <a:moveTo>
                    <a:pt x="112585" y="61214"/>
                  </a:moveTo>
                  <a:cubicBezTo>
                    <a:pt x="108394" y="37338"/>
                    <a:pt x="90932" y="27114"/>
                    <a:pt x="72898" y="27178"/>
                  </a:cubicBezTo>
                  <a:cubicBezTo>
                    <a:pt x="50419" y="27178"/>
                    <a:pt x="35178" y="40513"/>
                    <a:pt x="31051" y="61341"/>
                  </a:cubicBezTo>
                  <a:lnTo>
                    <a:pt x="112585" y="61214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4" name="Forma libre: forma 23"/>
            <p:cNvSpPr/>
            <p:nvPr/>
          </p:nvSpPr>
          <p:spPr bwMode="auto">
            <a:xfrm rot="-4200">
              <a:off x="10555185" y="5750149"/>
              <a:ext cx="29971" cy="202437"/>
            </a:xfrm>
            <a:custGeom>
              <a:avLst/>
              <a:gdLst>
                <a:gd name="connsiteX0" fmla="*/ 0 w 29971"/>
                <a:gd name="connsiteY0" fmla="*/ 0 h 202437"/>
                <a:gd name="connsiteX1" fmla="*/ 29972 w 29971"/>
                <a:gd name="connsiteY1" fmla="*/ 0 h 202437"/>
                <a:gd name="connsiteX2" fmla="*/ 29972 w 29971"/>
                <a:gd name="connsiteY2" fmla="*/ 202438 h 202437"/>
                <a:gd name="connsiteX3" fmla="*/ 0 w 29971"/>
                <a:gd name="connsiteY3" fmla="*/ 202438 h 20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71" h="202437" fill="norm" stroke="1" extrusionOk="0">
                  <a:moveTo>
                    <a:pt x="0" y="0"/>
                  </a:moveTo>
                  <a:lnTo>
                    <a:pt x="29972" y="0"/>
                  </a:lnTo>
                  <a:lnTo>
                    <a:pt x="29972" y="202438"/>
                  </a:lnTo>
                  <a:lnTo>
                    <a:pt x="0" y="202438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5" name="Forma libre: forma 24"/>
            <p:cNvSpPr/>
            <p:nvPr/>
          </p:nvSpPr>
          <p:spPr bwMode="auto">
            <a:xfrm>
              <a:off x="10612564" y="5809297"/>
              <a:ext cx="142875" cy="145859"/>
            </a:xfrm>
            <a:custGeom>
              <a:avLst/>
              <a:gdLst>
                <a:gd name="connsiteX0" fmla="*/ 75755 w 142875"/>
                <a:gd name="connsiteY0" fmla="*/ 118428 h 145859"/>
                <a:gd name="connsiteX1" fmla="*/ 111506 w 142875"/>
                <a:gd name="connsiteY1" fmla="*/ 101156 h 145859"/>
                <a:gd name="connsiteX2" fmla="*/ 136207 w 142875"/>
                <a:gd name="connsiteY2" fmla="*/ 115570 h 145859"/>
                <a:gd name="connsiteX3" fmla="*/ 75502 w 142875"/>
                <a:gd name="connsiteY3" fmla="*/ 145860 h 145859"/>
                <a:gd name="connsiteX4" fmla="*/ 0 w 142875"/>
                <a:gd name="connsiteY4" fmla="*/ 73025 h 145859"/>
                <a:gd name="connsiteX5" fmla="*/ 73152 w 142875"/>
                <a:gd name="connsiteY5" fmla="*/ 0 h 145859"/>
                <a:gd name="connsiteX6" fmla="*/ 142875 w 142875"/>
                <a:gd name="connsiteY6" fmla="*/ 73152 h 145859"/>
                <a:gd name="connsiteX7" fmla="*/ 141795 w 142875"/>
                <a:gd name="connsiteY7" fmla="*/ 85662 h 145859"/>
                <a:gd name="connsiteX8" fmla="*/ 31432 w 142875"/>
                <a:gd name="connsiteY8" fmla="*/ 85789 h 145859"/>
                <a:gd name="connsiteX9" fmla="*/ 75819 w 142875"/>
                <a:gd name="connsiteY9" fmla="*/ 118428 h 145859"/>
                <a:gd name="connsiteX10" fmla="*/ 112585 w 142875"/>
                <a:gd name="connsiteY10" fmla="*/ 61278 h 145859"/>
                <a:gd name="connsiteX11" fmla="*/ 72898 w 142875"/>
                <a:gd name="connsiteY11" fmla="*/ 27242 h 145859"/>
                <a:gd name="connsiteX12" fmla="*/ 31052 w 142875"/>
                <a:gd name="connsiteY12" fmla="*/ 61405 h 145859"/>
                <a:gd name="connsiteX13" fmla="*/ 112585 w 142875"/>
                <a:gd name="connsiteY13" fmla="*/ 61278 h 14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45859" fill="norm" stroke="1" extrusionOk="0">
                  <a:moveTo>
                    <a:pt x="75755" y="118428"/>
                  </a:moveTo>
                  <a:cubicBezTo>
                    <a:pt x="92392" y="118428"/>
                    <a:pt x="104839" y="110935"/>
                    <a:pt x="111506" y="101156"/>
                  </a:cubicBezTo>
                  <a:lnTo>
                    <a:pt x="136207" y="115570"/>
                  </a:lnTo>
                  <a:cubicBezTo>
                    <a:pt x="123507" y="134430"/>
                    <a:pt x="102679" y="145860"/>
                    <a:pt x="75502" y="145860"/>
                  </a:cubicBezTo>
                  <a:cubicBezTo>
                    <a:pt x="29718" y="145860"/>
                    <a:pt x="0" y="114618"/>
                    <a:pt x="0" y="73025"/>
                  </a:cubicBezTo>
                  <a:cubicBezTo>
                    <a:pt x="0" y="32004"/>
                    <a:pt x="29591" y="64"/>
                    <a:pt x="73152" y="0"/>
                  </a:cubicBezTo>
                  <a:cubicBezTo>
                    <a:pt x="114491" y="0"/>
                    <a:pt x="142811" y="33211"/>
                    <a:pt x="142875" y="73152"/>
                  </a:cubicBezTo>
                  <a:cubicBezTo>
                    <a:pt x="142875" y="77343"/>
                    <a:pt x="142304" y="81724"/>
                    <a:pt x="141795" y="85662"/>
                  </a:cubicBezTo>
                  <a:lnTo>
                    <a:pt x="31432" y="85789"/>
                  </a:lnTo>
                  <a:cubicBezTo>
                    <a:pt x="36195" y="107442"/>
                    <a:pt x="53657" y="118491"/>
                    <a:pt x="75819" y="118428"/>
                  </a:cubicBezTo>
                  <a:moveTo>
                    <a:pt x="112585" y="61278"/>
                  </a:moveTo>
                  <a:cubicBezTo>
                    <a:pt x="108394" y="37402"/>
                    <a:pt x="90932" y="27178"/>
                    <a:pt x="72898" y="27242"/>
                  </a:cubicBezTo>
                  <a:cubicBezTo>
                    <a:pt x="50419" y="27242"/>
                    <a:pt x="35179" y="40577"/>
                    <a:pt x="31052" y="61405"/>
                  </a:cubicBezTo>
                  <a:lnTo>
                    <a:pt x="112585" y="61278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6" name="Forma libre: forma 25"/>
            <p:cNvSpPr/>
            <p:nvPr/>
          </p:nvSpPr>
          <p:spPr bwMode="auto">
            <a:xfrm>
              <a:off x="10765535" y="5812663"/>
              <a:ext cx="142811" cy="138747"/>
            </a:xfrm>
            <a:custGeom>
              <a:avLst/>
              <a:gdLst>
                <a:gd name="connsiteX0" fmla="*/ 142811 w 142811"/>
                <a:gd name="connsiteY0" fmla="*/ 0 h 138747"/>
                <a:gd name="connsiteX1" fmla="*/ 88964 w 142811"/>
                <a:gd name="connsiteY1" fmla="*/ 138684 h 138747"/>
                <a:gd name="connsiteX2" fmla="*/ 54293 w 142811"/>
                <a:gd name="connsiteY2" fmla="*/ 138747 h 138747"/>
                <a:gd name="connsiteX3" fmla="*/ 0 w 142811"/>
                <a:gd name="connsiteY3" fmla="*/ 127 h 138747"/>
                <a:gd name="connsiteX4" fmla="*/ 32703 w 142811"/>
                <a:gd name="connsiteY4" fmla="*/ 127 h 138747"/>
                <a:gd name="connsiteX5" fmla="*/ 71692 w 142811"/>
                <a:gd name="connsiteY5" fmla="*/ 105473 h 138747"/>
                <a:gd name="connsiteX6" fmla="*/ 110109 w 142811"/>
                <a:gd name="connsiteY6" fmla="*/ 0 h 138747"/>
                <a:gd name="connsiteX7" fmla="*/ 142811 w 142811"/>
                <a:gd name="connsiteY7" fmla="*/ 0 h 13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1" h="138747" fill="norm" stroke="1" extrusionOk="0">
                  <a:moveTo>
                    <a:pt x="142811" y="0"/>
                  </a:moveTo>
                  <a:lnTo>
                    <a:pt x="88964" y="138684"/>
                  </a:lnTo>
                  <a:lnTo>
                    <a:pt x="54293" y="138747"/>
                  </a:lnTo>
                  <a:lnTo>
                    <a:pt x="0" y="127"/>
                  </a:lnTo>
                  <a:lnTo>
                    <a:pt x="32703" y="127"/>
                  </a:lnTo>
                  <a:lnTo>
                    <a:pt x="71692" y="105473"/>
                  </a:lnTo>
                  <a:lnTo>
                    <a:pt x="110109" y="0"/>
                  </a:lnTo>
                  <a:lnTo>
                    <a:pt x="142811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7" name="Forma libre: forma 26"/>
            <p:cNvSpPr/>
            <p:nvPr/>
          </p:nvSpPr>
          <p:spPr bwMode="auto">
            <a:xfrm>
              <a:off x="10923016" y="5753480"/>
              <a:ext cx="38289" cy="197739"/>
            </a:xfrm>
            <a:custGeom>
              <a:avLst/>
              <a:gdLst>
                <a:gd name="connsiteX0" fmla="*/ 0 w 38289"/>
                <a:gd name="connsiteY0" fmla="*/ 19177 h 197739"/>
                <a:gd name="connsiteX1" fmla="*/ 19114 w 38289"/>
                <a:gd name="connsiteY1" fmla="*/ 0 h 197739"/>
                <a:gd name="connsiteX2" fmla="*/ 38290 w 38289"/>
                <a:gd name="connsiteY2" fmla="*/ 19114 h 197739"/>
                <a:gd name="connsiteX3" fmla="*/ 19177 w 38289"/>
                <a:gd name="connsiteY3" fmla="*/ 38291 h 197739"/>
                <a:gd name="connsiteX4" fmla="*/ 0 w 38289"/>
                <a:gd name="connsiteY4" fmla="*/ 19177 h 197739"/>
                <a:gd name="connsiteX5" fmla="*/ 4190 w 38289"/>
                <a:gd name="connsiteY5" fmla="*/ 59118 h 197739"/>
                <a:gd name="connsiteX6" fmla="*/ 34163 w 38289"/>
                <a:gd name="connsiteY6" fmla="*/ 59118 h 197739"/>
                <a:gd name="connsiteX7" fmla="*/ 34353 w 38289"/>
                <a:gd name="connsiteY7" fmla="*/ 197739 h 197739"/>
                <a:gd name="connsiteX8" fmla="*/ 4381 w 38289"/>
                <a:gd name="connsiteY8" fmla="*/ 197739 h 197739"/>
                <a:gd name="connsiteX9" fmla="*/ 4190 w 38289"/>
                <a:gd name="connsiteY9" fmla="*/ 59118 h 19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89" h="197739" fill="norm" stroke="1" extrusionOk="0">
                  <a:moveTo>
                    <a:pt x="0" y="19177"/>
                  </a:moveTo>
                  <a:cubicBezTo>
                    <a:pt x="0" y="8636"/>
                    <a:pt x="8572" y="0"/>
                    <a:pt x="19114" y="0"/>
                  </a:cubicBezTo>
                  <a:cubicBezTo>
                    <a:pt x="29654" y="0"/>
                    <a:pt x="38290" y="8572"/>
                    <a:pt x="38290" y="19114"/>
                  </a:cubicBezTo>
                  <a:cubicBezTo>
                    <a:pt x="38290" y="29401"/>
                    <a:pt x="29718" y="38291"/>
                    <a:pt x="19177" y="38291"/>
                  </a:cubicBezTo>
                  <a:cubicBezTo>
                    <a:pt x="8636" y="38291"/>
                    <a:pt x="0" y="29464"/>
                    <a:pt x="0" y="19177"/>
                  </a:cubicBezTo>
                  <a:moveTo>
                    <a:pt x="4190" y="59118"/>
                  </a:moveTo>
                  <a:lnTo>
                    <a:pt x="34163" y="59118"/>
                  </a:lnTo>
                  <a:cubicBezTo>
                    <a:pt x="34163" y="59118"/>
                    <a:pt x="34353" y="197739"/>
                    <a:pt x="34353" y="197739"/>
                  </a:cubicBezTo>
                  <a:lnTo>
                    <a:pt x="4381" y="197739"/>
                  </a:lnTo>
                  <a:cubicBezTo>
                    <a:pt x="4381" y="197739"/>
                    <a:pt x="4190" y="59118"/>
                    <a:pt x="4190" y="5911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8" name="Forma libre: forma 27"/>
            <p:cNvSpPr/>
            <p:nvPr/>
          </p:nvSpPr>
          <p:spPr bwMode="auto">
            <a:xfrm>
              <a:off x="10982769" y="5808916"/>
              <a:ext cx="110680" cy="145859"/>
            </a:xfrm>
            <a:custGeom>
              <a:avLst/>
              <a:gdLst>
                <a:gd name="connsiteX0" fmla="*/ 110681 w 110680"/>
                <a:gd name="connsiteY0" fmla="*/ 103061 h 145859"/>
                <a:gd name="connsiteX1" fmla="*/ 56642 w 110680"/>
                <a:gd name="connsiteY1" fmla="*/ 145860 h 145859"/>
                <a:gd name="connsiteX2" fmla="*/ 0 w 110680"/>
                <a:gd name="connsiteY2" fmla="*/ 113474 h 145859"/>
                <a:gd name="connsiteX3" fmla="*/ 25781 w 110680"/>
                <a:gd name="connsiteY3" fmla="*/ 98489 h 145859"/>
                <a:gd name="connsiteX4" fmla="*/ 56579 w 110680"/>
                <a:gd name="connsiteY4" fmla="*/ 118428 h 145859"/>
                <a:gd name="connsiteX5" fmla="*/ 80137 w 110680"/>
                <a:gd name="connsiteY5" fmla="*/ 102870 h 145859"/>
                <a:gd name="connsiteX6" fmla="*/ 5462 w 110680"/>
                <a:gd name="connsiteY6" fmla="*/ 42482 h 145859"/>
                <a:gd name="connsiteX7" fmla="*/ 56135 w 110680"/>
                <a:gd name="connsiteY7" fmla="*/ 0 h 145859"/>
                <a:gd name="connsiteX8" fmla="*/ 107506 w 110680"/>
                <a:gd name="connsiteY8" fmla="*/ 28766 h 145859"/>
                <a:gd name="connsiteX9" fmla="*/ 82297 w 110680"/>
                <a:gd name="connsiteY9" fmla="*/ 42926 h 145859"/>
                <a:gd name="connsiteX10" fmla="*/ 56198 w 110680"/>
                <a:gd name="connsiteY10" fmla="*/ 27178 h 145859"/>
                <a:gd name="connsiteX11" fmla="*/ 36005 w 110680"/>
                <a:gd name="connsiteY11" fmla="*/ 41910 h 145859"/>
                <a:gd name="connsiteX12" fmla="*/ 110681 w 110680"/>
                <a:gd name="connsiteY12" fmla="*/ 103124 h 14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680" h="145859" fill="norm" stroke="1" extrusionOk="0">
                  <a:moveTo>
                    <a:pt x="110681" y="103061"/>
                  </a:moveTo>
                  <a:cubicBezTo>
                    <a:pt x="110681" y="130810"/>
                    <a:pt x="86614" y="145796"/>
                    <a:pt x="56642" y="145860"/>
                  </a:cubicBezTo>
                  <a:cubicBezTo>
                    <a:pt x="28893" y="145860"/>
                    <a:pt x="8954" y="133414"/>
                    <a:pt x="0" y="113474"/>
                  </a:cubicBezTo>
                  <a:lnTo>
                    <a:pt x="25781" y="98489"/>
                  </a:lnTo>
                  <a:cubicBezTo>
                    <a:pt x="30226" y="110935"/>
                    <a:pt x="41339" y="118428"/>
                    <a:pt x="56579" y="118428"/>
                  </a:cubicBezTo>
                  <a:cubicBezTo>
                    <a:pt x="69914" y="118428"/>
                    <a:pt x="80137" y="113983"/>
                    <a:pt x="80137" y="102870"/>
                  </a:cubicBezTo>
                  <a:cubicBezTo>
                    <a:pt x="80137" y="78168"/>
                    <a:pt x="5524" y="92139"/>
                    <a:pt x="5462" y="42482"/>
                  </a:cubicBezTo>
                  <a:cubicBezTo>
                    <a:pt x="5462" y="16383"/>
                    <a:pt x="27877" y="0"/>
                    <a:pt x="56135" y="0"/>
                  </a:cubicBezTo>
                  <a:cubicBezTo>
                    <a:pt x="78867" y="0"/>
                    <a:pt x="97727" y="10478"/>
                    <a:pt x="107506" y="28766"/>
                  </a:cubicBezTo>
                  <a:lnTo>
                    <a:pt x="82297" y="42926"/>
                  </a:lnTo>
                  <a:cubicBezTo>
                    <a:pt x="77280" y="32131"/>
                    <a:pt x="67564" y="27115"/>
                    <a:pt x="56198" y="27178"/>
                  </a:cubicBezTo>
                  <a:cubicBezTo>
                    <a:pt x="45403" y="27178"/>
                    <a:pt x="35941" y="31941"/>
                    <a:pt x="36005" y="41910"/>
                  </a:cubicBezTo>
                  <a:cubicBezTo>
                    <a:pt x="36005" y="67120"/>
                    <a:pt x="110617" y="51816"/>
                    <a:pt x="110681" y="103124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29" name="Forma libre: forma 28"/>
            <p:cNvSpPr/>
            <p:nvPr/>
          </p:nvSpPr>
          <p:spPr bwMode="auto">
            <a:xfrm>
              <a:off x="11115483" y="5753227"/>
              <a:ext cx="38290" cy="197738"/>
            </a:xfrm>
            <a:custGeom>
              <a:avLst/>
              <a:gdLst>
                <a:gd name="connsiteX0" fmla="*/ 0 w 38290"/>
                <a:gd name="connsiteY0" fmla="*/ 19177 h 197738"/>
                <a:gd name="connsiteX1" fmla="*/ 19114 w 38290"/>
                <a:gd name="connsiteY1" fmla="*/ 0 h 197738"/>
                <a:gd name="connsiteX2" fmla="*/ 38291 w 38290"/>
                <a:gd name="connsiteY2" fmla="*/ 19114 h 197738"/>
                <a:gd name="connsiteX3" fmla="*/ 19177 w 38290"/>
                <a:gd name="connsiteY3" fmla="*/ 38290 h 197738"/>
                <a:gd name="connsiteX4" fmla="*/ 0 w 38290"/>
                <a:gd name="connsiteY4" fmla="*/ 19177 h 197738"/>
                <a:gd name="connsiteX5" fmla="*/ 4191 w 38290"/>
                <a:gd name="connsiteY5" fmla="*/ 59118 h 197738"/>
                <a:gd name="connsiteX6" fmla="*/ 34163 w 38290"/>
                <a:gd name="connsiteY6" fmla="*/ 59118 h 197738"/>
                <a:gd name="connsiteX7" fmla="*/ 34354 w 38290"/>
                <a:gd name="connsiteY7" fmla="*/ 197739 h 197738"/>
                <a:gd name="connsiteX8" fmla="*/ 4382 w 38290"/>
                <a:gd name="connsiteY8" fmla="*/ 197739 h 197738"/>
                <a:gd name="connsiteX9" fmla="*/ 4191 w 38290"/>
                <a:gd name="connsiteY9" fmla="*/ 59118 h 19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90" h="197738" fill="norm" stroke="1" extrusionOk="0">
                  <a:moveTo>
                    <a:pt x="0" y="19177"/>
                  </a:moveTo>
                  <a:cubicBezTo>
                    <a:pt x="0" y="8636"/>
                    <a:pt x="8572" y="0"/>
                    <a:pt x="19114" y="0"/>
                  </a:cubicBezTo>
                  <a:cubicBezTo>
                    <a:pt x="29655" y="0"/>
                    <a:pt x="38291" y="8572"/>
                    <a:pt x="38291" y="19114"/>
                  </a:cubicBezTo>
                  <a:cubicBezTo>
                    <a:pt x="38291" y="29401"/>
                    <a:pt x="29718" y="38290"/>
                    <a:pt x="19177" y="38290"/>
                  </a:cubicBezTo>
                  <a:cubicBezTo>
                    <a:pt x="8636" y="38290"/>
                    <a:pt x="0" y="29464"/>
                    <a:pt x="0" y="19177"/>
                  </a:cubicBezTo>
                  <a:moveTo>
                    <a:pt x="4191" y="59118"/>
                  </a:moveTo>
                  <a:lnTo>
                    <a:pt x="34163" y="59118"/>
                  </a:lnTo>
                  <a:cubicBezTo>
                    <a:pt x="34163" y="59118"/>
                    <a:pt x="34354" y="197739"/>
                    <a:pt x="34354" y="197739"/>
                  </a:cubicBezTo>
                  <a:lnTo>
                    <a:pt x="4382" y="197739"/>
                  </a:lnTo>
                  <a:cubicBezTo>
                    <a:pt x="4382" y="197739"/>
                    <a:pt x="4191" y="59118"/>
                    <a:pt x="4191" y="5911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0" name="Forma libre: forma 29"/>
            <p:cNvSpPr/>
            <p:nvPr/>
          </p:nvSpPr>
          <p:spPr bwMode="auto">
            <a:xfrm>
              <a:off x="11176571" y="5755322"/>
              <a:ext cx="146494" cy="199136"/>
            </a:xfrm>
            <a:custGeom>
              <a:avLst/>
              <a:gdLst>
                <a:gd name="connsiteX0" fmla="*/ 64 w 146494"/>
                <a:gd name="connsiteY0" fmla="*/ 126302 h 199136"/>
                <a:gd name="connsiteX1" fmla="*/ 73216 w 146494"/>
                <a:gd name="connsiteY1" fmla="*/ 53277 h 199136"/>
                <a:gd name="connsiteX2" fmla="*/ 146495 w 146494"/>
                <a:gd name="connsiteY2" fmla="*/ 126111 h 199136"/>
                <a:gd name="connsiteX3" fmla="*/ 73343 w 146494"/>
                <a:gd name="connsiteY3" fmla="*/ 199136 h 199136"/>
                <a:gd name="connsiteX4" fmla="*/ 0 w 146494"/>
                <a:gd name="connsiteY4" fmla="*/ 126302 h 199136"/>
                <a:gd name="connsiteX5" fmla="*/ 116522 w 146494"/>
                <a:gd name="connsiteY5" fmla="*/ 126174 h 199136"/>
                <a:gd name="connsiteX6" fmla="*/ 73216 w 146494"/>
                <a:gd name="connsiteY6" fmla="*/ 82423 h 199136"/>
                <a:gd name="connsiteX7" fmla="*/ 30035 w 146494"/>
                <a:gd name="connsiteY7" fmla="*/ 126302 h 199136"/>
                <a:gd name="connsiteX8" fmla="*/ 73343 w 146494"/>
                <a:gd name="connsiteY8" fmla="*/ 170053 h 199136"/>
                <a:gd name="connsiteX9" fmla="*/ 116522 w 146494"/>
                <a:gd name="connsiteY9" fmla="*/ 126174 h 199136"/>
                <a:gd name="connsiteX10" fmla="*/ 82550 w 146494"/>
                <a:gd name="connsiteY10" fmla="*/ 37465 h 199136"/>
                <a:gd name="connsiteX11" fmla="*/ 111887 w 146494"/>
                <a:gd name="connsiteY11" fmla="*/ 0 h 199136"/>
                <a:gd name="connsiteX12" fmla="*/ 75819 w 146494"/>
                <a:gd name="connsiteY12" fmla="*/ 0 h 199136"/>
                <a:gd name="connsiteX13" fmla="*/ 53658 w 146494"/>
                <a:gd name="connsiteY13" fmla="*/ 37529 h 199136"/>
                <a:gd name="connsiteX14" fmla="*/ 82486 w 146494"/>
                <a:gd name="connsiteY14" fmla="*/ 37529 h 19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494" h="199136" fill="norm" stroke="1" extrusionOk="0">
                  <a:moveTo>
                    <a:pt x="64" y="126302"/>
                  </a:moveTo>
                  <a:cubicBezTo>
                    <a:pt x="64" y="84963"/>
                    <a:pt x="32703" y="53340"/>
                    <a:pt x="73216" y="53277"/>
                  </a:cubicBezTo>
                  <a:cubicBezTo>
                    <a:pt x="113983" y="53277"/>
                    <a:pt x="146495" y="84773"/>
                    <a:pt x="146495" y="126111"/>
                  </a:cubicBezTo>
                  <a:cubicBezTo>
                    <a:pt x="146495" y="167132"/>
                    <a:pt x="114110" y="199073"/>
                    <a:pt x="73343" y="199136"/>
                  </a:cubicBezTo>
                  <a:cubicBezTo>
                    <a:pt x="32830" y="199136"/>
                    <a:pt x="64" y="167323"/>
                    <a:pt x="0" y="126302"/>
                  </a:cubicBezTo>
                  <a:moveTo>
                    <a:pt x="116522" y="126174"/>
                  </a:moveTo>
                  <a:cubicBezTo>
                    <a:pt x="116522" y="100965"/>
                    <a:pt x="97599" y="82360"/>
                    <a:pt x="73216" y="82423"/>
                  </a:cubicBezTo>
                  <a:cubicBezTo>
                    <a:pt x="48832" y="82423"/>
                    <a:pt x="29973" y="101092"/>
                    <a:pt x="30035" y="126302"/>
                  </a:cubicBezTo>
                  <a:cubicBezTo>
                    <a:pt x="30035" y="151511"/>
                    <a:pt x="48959" y="170117"/>
                    <a:pt x="73343" y="170053"/>
                  </a:cubicBezTo>
                  <a:cubicBezTo>
                    <a:pt x="97727" y="170053"/>
                    <a:pt x="116586" y="151384"/>
                    <a:pt x="116522" y="126174"/>
                  </a:cubicBezTo>
                  <a:moveTo>
                    <a:pt x="82550" y="37465"/>
                  </a:moveTo>
                  <a:lnTo>
                    <a:pt x="111887" y="0"/>
                  </a:lnTo>
                  <a:lnTo>
                    <a:pt x="75819" y="0"/>
                  </a:lnTo>
                  <a:cubicBezTo>
                    <a:pt x="75819" y="0"/>
                    <a:pt x="53658" y="37529"/>
                    <a:pt x="53658" y="37529"/>
                  </a:cubicBezTo>
                  <a:lnTo>
                    <a:pt x="82486" y="37529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1" name="Forma libre: forma 30"/>
            <p:cNvSpPr/>
            <p:nvPr/>
          </p:nvSpPr>
          <p:spPr bwMode="auto">
            <a:xfrm>
              <a:off x="11350053" y="5808345"/>
              <a:ext cx="126427" cy="142366"/>
            </a:xfrm>
            <a:custGeom>
              <a:avLst/>
              <a:gdLst>
                <a:gd name="connsiteX0" fmla="*/ 126302 w 126427"/>
                <a:gd name="connsiteY0" fmla="*/ 57086 h 142366"/>
                <a:gd name="connsiteX1" fmla="*/ 126428 w 126427"/>
                <a:gd name="connsiteY1" fmla="*/ 142240 h 142366"/>
                <a:gd name="connsiteX2" fmla="*/ 96456 w 126427"/>
                <a:gd name="connsiteY2" fmla="*/ 142240 h 142366"/>
                <a:gd name="connsiteX3" fmla="*/ 96329 w 126427"/>
                <a:gd name="connsiteY3" fmla="*/ 60198 h 142366"/>
                <a:gd name="connsiteX4" fmla="*/ 65215 w 126427"/>
                <a:gd name="connsiteY4" fmla="*/ 28067 h 142366"/>
                <a:gd name="connsiteX5" fmla="*/ 30035 w 126427"/>
                <a:gd name="connsiteY5" fmla="*/ 68072 h 142366"/>
                <a:gd name="connsiteX6" fmla="*/ 30035 w 126427"/>
                <a:gd name="connsiteY6" fmla="*/ 142367 h 142366"/>
                <a:gd name="connsiteX7" fmla="*/ 190 w 126427"/>
                <a:gd name="connsiteY7" fmla="*/ 142367 h 142366"/>
                <a:gd name="connsiteX8" fmla="*/ 0 w 126427"/>
                <a:gd name="connsiteY8" fmla="*/ 3683 h 142366"/>
                <a:gd name="connsiteX9" fmla="*/ 29972 w 126427"/>
                <a:gd name="connsiteY9" fmla="*/ 3683 h 142366"/>
                <a:gd name="connsiteX10" fmla="*/ 29972 w 126427"/>
                <a:gd name="connsiteY10" fmla="*/ 21399 h 142366"/>
                <a:gd name="connsiteX11" fmla="*/ 72961 w 126427"/>
                <a:gd name="connsiteY11" fmla="*/ 0 h 142366"/>
                <a:gd name="connsiteX12" fmla="*/ 126302 w 126427"/>
                <a:gd name="connsiteY12" fmla="*/ 57086 h 14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427" h="142366" fill="norm" stroke="1" extrusionOk="0">
                  <a:moveTo>
                    <a:pt x="126302" y="57086"/>
                  </a:moveTo>
                  <a:lnTo>
                    <a:pt x="126428" y="142240"/>
                  </a:lnTo>
                  <a:lnTo>
                    <a:pt x="96456" y="142240"/>
                  </a:lnTo>
                  <a:cubicBezTo>
                    <a:pt x="96456" y="142240"/>
                    <a:pt x="96329" y="60198"/>
                    <a:pt x="96329" y="60198"/>
                  </a:cubicBezTo>
                  <a:cubicBezTo>
                    <a:pt x="96329" y="39116"/>
                    <a:pt x="84074" y="28067"/>
                    <a:pt x="65215" y="28067"/>
                  </a:cubicBezTo>
                  <a:cubicBezTo>
                    <a:pt x="45529" y="28067"/>
                    <a:pt x="30035" y="39751"/>
                    <a:pt x="30035" y="68072"/>
                  </a:cubicBezTo>
                  <a:lnTo>
                    <a:pt x="30035" y="142367"/>
                  </a:lnTo>
                  <a:cubicBezTo>
                    <a:pt x="30035" y="142367"/>
                    <a:pt x="190" y="142367"/>
                    <a:pt x="190" y="142367"/>
                  </a:cubicBezTo>
                  <a:lnTo>
                    <a:pt x="0" y="3683"/>
                  </a:lnTo>
                  <a:lnTo>
                    <a:pt x="29972" y="3683"/>
                  </a:lnTo>
                  <a:cubicBezTo>
                    <a:pt x="29972" y="3683"/>
                    <a:pt x="29972" y="21399"/>
                    <a:pt x="29972" y="21399"/>
                  </a:cubicBezTo>
                  <a:cubicBezTo>
                    <a:pt x="39115" y="6985"/>
                    <a:pt x="54102" y="0"/>
                    <a:pt x="72961" y="0"/>
                  </a:cubicBezTo>
                  <a:cubicBezTo>
                    <a:pt x="104013" y="0"/>
                    <a:pt x="126238" y="21018"/>
                    <a:pt x="126302" y="57086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2" name="Forma libre: forma 31"/>
            <p:cNvSpPr/>
            <p:nvPr/>
          </p:nvSpPr>
          <p:spPr bwMode="auto">
            <a:xfrm>
              <a:off x="10246677" y="6035357"/>
              <a:ext cx="136016" cy="194119"/>
            </a:xfrm>
            <a:custGeom>
              <a:avLst/>
              <a:gdLst>
                <a:gd name="connsiteX0" fmla="*/ 136017 w 136016"/>
                <a:gd name="connsiteY0" fmla="*/ 63627 h 194119"/>
                <a:gd name="connsiteX1" fmla="*/ 71755 w 136016"/>
                <a:gd name="connsiteY1" fmla="*/ 127509 h 194119"/>
                <a:gd name="connsiteX2" fmla="*/ 32067 w 136016"/>
                <a:gd name="connsiteY2" fmla="*/ 127509 h 194119"/>
                <a:gd name="connsiteX3" fmla="*/ 32131 w 136016"/>
                <a:gd name="connsiteY3" fmla="*/ 194120 h 194119"/>
                <a:gd name="connsiteX4" fmla="*/ 253 w 136016"/>
                <a:gd name="connsiteY4" fmla="*/ 194120 h 194119"/>
                <a:gd name="connsiteX5" fmla="*/ 0 w 136016"/>
                <a:gd name="connsiteY5" fmla="*/ 0 h 194119"/>
                <a:gd name="connsiteX6" fmla="*/ 71565 w 136016"/>
                <a:gd name="connsiteY6" fmla="*/ 0 h 194119"/>
                <a:gd name="connsiteX7" fmla="*/ 136017 w 136016"/>
                <a:gd name="connsiteY7" fmla="*/ 63627 h 194119"/>
                <a:gd name="connsiteX8" fmla="*/ 104077 w 136016"/>
                <a:gd name="connsiteY8" fmla="*/ 63627 h 194119"/>
                <a:gd name="connsiteX9" fmla="*/ 71565 w 136016"/>
                <a:gd name="connsiteY9" fmla="*/ 29846 h 194119"/>
                <a:gd name="connsiteX10" fmla="*/ 31877 w 136016"/>
                <a:gd name="connsiteY10" fmla="*/ 29846 h 194119"/>
                <a:gd name="connsiteX11" fmla="*/ 31941 w 136016"/>
                <a:gd name="connsiteY11" fmla="*/ 97536 h 194119"/>
                <a:gd name="connsiteX12" fmla="*/ 71628 w 136016"/>
                <a:gd name="connsiteY12" fmla="*/ 97536 h 194119"/>
                <a:gd name="connsiteX13" fmla="*/ 104013 w 136016"/>
                <a:gd name="connsiteY13" fmla="*/ 6362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016" h="194119" fill="norm" stroke="1" extrusionOk="0">
                  <a:moveTo>
                    <a:pt x="136017" y="63627"/>
                  </a:moveTo>
                  <a:cubicBezTo>
                    <a:pt x="136017" y="99378"/>
                    <a:pt x="108394" y="127445"/>
                    <a:pt x="71755" y="127509"/>
                  </a:cubicBezTo>
                  <a:lnTo>
                    <a:pt x="32067" y="127509"/>
                  </a:lnTo>
                  <a:cubicBezTo>
                    <a:pt x="32067" y="127509"/>
                    <a:pt x="32131" y="194120"/>
                    <a:pt x="32131" y="194120"/>
                  </a:cubicBezTo>
                  <a:lnTo>
                    <a:pt x="253" y="194120"/>
                  </a:lnTo>
                  <a:cubicBezTo>
                    <a:pt x="253" y="194120"/>
                    <a:pt x="0" y="0"/>
                    <a:pt x="0" y="0"/>
                  </a:cubicBezTo>
                  <a:lnTo>
                    <a:pt x="71565" y="0"/>
                  </a:lnTo>
                  <a:cubicBezTo>
                    <a:pt x="108203" y="-127"/>
                    <a:pt x="135954" y="27559"/>
                    <a:pt x="136017" y="63627"/>
                  </a:cubicBezTo>
                  <a:moveTo>
                    <a:pt x="104077" y="63627"/>
                  </a:moveTo>
                  <a:cubicBezTo>
                    <a:pt x="104077" y="43942"/>
                    <a:pt x="90424" y="29782"/>
                    <a:pt x="71565" y="29846"/>
                  </a:cubicBezTo>
                  <a:lnTo>
                    <a:pt x="31877" y="29846"/>
                  </a:lnTo>
                  <a:cubicBezTo>
                    <a:pt x="31877" y="29846"/>
                    <a:pt x="31941" y="97536"/>
                    <a:pt x="31941" y="97536"/>
                  </a:cubicBezTo>
                  <a:lnTo>
                    <a:pt x="71628" y="97536"/>
                  </a:lnTo>
                  <a:cubicBezTo>
                    <a:pt x="90488" y="97473"/>
                    <a:pt x="104077" y="82995"/>
                    <a:pt x="104013" y="63627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3" name="Forma libre: forma 32"/>
            <p:cNvSpPr/>
            <p:nvPr/>
          </p:nvSpPr>
          <p:spPr bwMode="auto">
            <a:xfrm>
              <a:off x="10405618" y="6035103"/>
              <a:ext cx="126427" cy="197675"/>
            </a:xfrm>
            <a:custGeom>
              <a:avLst/>
              <a:gdLst>
                <a:gd name="connsiteX0" fmla="*/ 126238 w 126427"/>
                <a:gd name="connsiteY0" fmla="*/ 55309 h 197675"/>
                <a:gd name="connsiteX1" fmla="*/ 126428 w 126427"/>
                <a:gd name="connsiteY1" fmla="*/ 193993 h 197675"/>
                <a:gd name="connsiteX2" fmla="*/ 96456 w 126427"/>
                <a:gd name="connsiteY2" fmla="*/ 193993 h 197675"/>
                <a:gd name="connsiteX3" fmla="*/ 96456 w 126427"/>
                <a:gd name="connsiteY3" fmla="*/ 176276 h 197675"/>
                <a:gd name="connsiteX4" fmla="*/ 53467 w 126427"/>
                <a:gd name="connsiteY4" fmla="*/ 197676 h 197675"/>
                <a:gd name="connsiteX5" fmla="*/ 126 w 126427"/>
                <a:gd name="connsiteY5" fmla="*/ 140589 h 197675"/>
                <a:gd name="connsiteX6" fmla="*/ 0 w 126427"/>
                <a:gd name="connsiteY6" fmla="*/ 55436 h 197675"/>
                <a:gd name="connsiteX7" fmla="*/ 29972 w 126427"/>
                <a:gd name="connsiteY7" fmla="*/ 55436 h 197675"/>
                <a:gd name="connsiteX8" fmla="*/ 30099 w 126427"/>
                <a:gd name="connsiteY8" fmla="*/ 137478 h 197675"/>
                <a:gd name="connsiteX9" fmla="*/ 61213 w 126427"/>
                <a:gd name="connsiteY9" fmla="*/ 169609 h 197675"/>
                <a:gd name="connsiteX10" fmla="*/ 96393 w 126427"/>
                <a:gd name="connsiteY10" fmla="*/ 129604 h 197675"/>
                <a:gd name="connsiteX11" fmla="*/ 96265 w 126427"/>
                <a:gd name="connsiteY11" fmla="*/ 55309 h 197675"/>
                <a:gd name="connsiteX12" fmla="*/ 126238 w 126427"/>
                <a:gd name="connsiteY12" fmla="*/ 55309 h 197675"/>
                <a:gd name="connsiteX13" fmla="*/ 72389 w 126427"/>
                <a:gd name="connsiteY13" fmla="*/ 37402 h 197675"/>
                <a:gd name="connsiteX14" fmla="*/ 43561 w 126427"/>
                <a:gd name="connsiteY14" fmla="*/ 37402 h 197675"/>
                <a:gd name="connsiteX15" fmla="*/ 65722 w 126427"/>
                <a:gd name="connsiteY15" fmla="*/ 0 h 197675"/>
                <a:gd name="connsiteX16" fmla="*/ 101790 w 126427"/>
                <a:gd name="connsiteY16" fmla="*/ 0 h 197675"/>
                <a:gd name="connsiteX17" fmla="*/ 72453 w 126427"/>
                <a:gd name="connsiteY17" fmla="*/ 37402 h 19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427" h="197675" fill="norm" stroke="1" extrusionOk="0">
                  <a:moveTo>
                    <a:pt x="126238" y="55309"/>
                  </a:moveTo>
                  <a:lnTo>
                    <a:pt x="126428" y="193993"/>
                  </a:lnTo>
                  <a:lnTo>
                    <a:pt x="96456" y="193993"/>
                  </a:lnTo>
                  <a:cubicBezTo>
                    <a:pt x="96456" y="193993"/>
                    <a:pt x="96456" y="176276"/>
                    <a:pt x="96456" y="176276"/>
                  </a:cubicBezTo>
                  <a:cubicBezTo>
                    <a:pt x="87313" y="190691"/>
                    <a:pt x="72326" y="197676"/>
                    <a:pt x="53467" y="197676"/>
                  </a:cubicBezTo>
                  <a:cubicBezTo>
                    <a:pt x="22415" y="197676"/>
                    <a:pt x="190" y="176657"/>
                    <a:pt x="126" y="140589"/>
                  </a:cubicBezTo>
                  <a:lnTo>
                    <a:pt x="0" y="55436"/>
                  </a:lnTo>
                  <a:lnTo>
                    <a:pt x="29972" y="55436"/>
                  </a:lnTo>
                  <a:cubicBezTo>
                    <a:pt x="29972" y="55436"/>
                    <a:pt x="30099" y="137478"/>
                    <a:pt x="30099" y="137478"/>
                  </a:cubicBezTo>
                  <a:cubicBezTo>
                    <a:pt x="30099" y="158560"/>
                    <a:pt x="42354" y="169609"/>
                    <a:pt x="61213" y="169609"/>
                  </a:cubicBezTo>
                  <a:cubicBezTo>
                    <a:pt x="80899" y="169609"/>
                    <a:pt x="96393" y="157925"/>
                    <a:pt x="96393" y="129604"/>
                  </a:cubicBezTo>
                  <a:lnTo>
                    <a:pt x="96265" y="55309"/>
                  </a:lnTo>
                  <a:lnTo>
                    <a:pt x="126238" y="55309"/>
                  </a:lnTo>
                  <a:close/>
                  <a:moveTo>
                    <a:pt x="72389" y="37402"/>
                  </a:moveTo>
                  <a:lnTo>
                    <a:pt x="43561" y="37402"/>
                  </a:lnTo>
                  <a:cubicBezTo>
                    <a:pt x="43561" y="37402"/>
                    <a:pt x="65722" y="0"/>
                    <a:pt x="65722" y="0"/>
                  </a:cubicBezTo>
                  <a:lnTo>
                    <a:pt x="101790" y="0"/>
                  </a:lnTo>
                  <a:cubicBezTo>
                    <a:pt x="101790" y="0"/>
                    <a:pt x="72453" y="37402"/>
                    <a:pt x="72453" y="3740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4" name="Forma libre: forma 33"/>
            <p:cNvSpPr/>
            <p:nvPr/>
          </p:nvSpPr>
          <p:spPr bwMode="auto">
            <a:xfrm>
              <a:off x="10566717" y="6034913"/>
              <a:ext cx="147763" cy="197675"/>
            </a:xfrm>
            <a:custGeom>
              <a:avLst/>
              <a:gdLst>
                <a:gd name="connsiteX0" fmla="*/ 147701 w 147763"/>
                <a:gd name="connsiteY0" fmla="*/ 124651 h 197675"/>
                <a:gd name="connsiteX1" fmla="*/ 78739 w 147763"/>
                <a:gd name="connsiteY1" fmla="*/ 197676 h 197675"/>
                <a:gd name="connsiteX2" fmla="*/ 30163 w 147763"/>
                <a:gd name="connsiteY2" fmla="*/ 174180 h 197675"/>
                <a:gd name="connsiteX3" fmla="*/ 30163 w 147763"/>
                <a:gd name="connsiteY3" fmla="*/ 194120 h 197675"/>
                <a:gd name="connsiteX4" fmla="*/ 253 w 147763"/>
                <a:gd name="connsiteY4" fmla="*/ 194120 h 197675"/>
                <a:gd name="connsiteX5" fmla="*/ 0 w 147763"/>
                <a:gd name="connsiteY5" fmla="*/ 0 h 197675"/>
                <a:gd name="connsiteX6" fmla="*/ 29972 w 147763"/>
                <a:gd name="connsiteY6" fmla="*/ 0 h 197675"/>
                <a:gd name="connsiteX7" fmla="*/ 30099 w 147763"/>
                <a:gd name="connsiteY7" fmla="*/ 75121 h 197675"/>
                <a:gd name="connsiteX8" fmla="*/ 78613 w 147763"/>
                <a:gd name="connsiteY8" fmla="*/ 51753 h 197675"/>
                <a:gd name="connsiteX9" fmla="*/ 147764 w 147763"/>
                <a:gd name="connsiteY9" fmla="*/ 124587 h 197675"/>
                <a:gd name="connsiteX10" fmla="*/ 117728 w 147763"/>
                <a:gd name="connsiteY10" fmla="*/ 124651 h 197675"/>
                <a:gd name="connsiteX11" fmla="*/ 73851 w 147763"/>
                <a:gd name="connsiteY11" fmla="*/ 80328 h 197675"/>
                <a:gd name="connsiteX12" fmla="*/ 30099 w 147763"/>
                <a:gd name="connsiteY12" fmla="*/ 124778 h 197675"/>
                <a:gd name="connsiteX13" fmla="*/ 73977 w 147763"/>
                <a:gd name="connsiteY13" fmla="*/ 169101 h 197675"/>
                <a:gd name="connsiteX14" fmla="*/ 117728 w 147763"/>
                <a:gd name="connsiteY14" fmla="*/ 124651 h 19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763" h="197675" fill="norm" stroke="1" extrusionOk="0">
                  <a:moveTo>
                    <a:pt x="147701" y="124651"/>
                  </a:moveTo>
                  <a:cubicBezTo>
                    <a:pt x="147701" y="165671"/>
                    <a:pt x="116459" y="197612"/>
                    <a:pt x="78739" y="197676"/>
                  </a:cubicBezTo>
                  <a:cubicBezTo>
                    <a:pt x="57086" y="197676"/>
                    <a:pt x="40703" y="188849"/>
                    <a:pt x="30163" y="174180"/>
                  </a:cubicBezTo>
                  <a:lnTo>
                    <a:pt x="30163" y="194120"/>
                  </a:lnTo>
                  <a:cubicBezTo>
                    <a:pt x="30163" y="194120"/>
                    <a:pt x="253" y="194120"/>
                    <a:pt x="253" y="194120"/>
                  </a:cubicBezTo>
                  <a:lnTo>
                    <a:pt x="0" y="0"/>
                  </a:lnTo>
                  <a:lnTo>
                    <a:pt x="29972" y="0"/>
                  </a:lnTo>
                  <a:cubicBezTo>
                    <a:pt x="29972" y="0"/>
                    <a:pt x="30099" y="75121"/>
                    <a:pt x="30099" y="75121"/>
                  </a:cubicBezTo>
                  <a:cubicBezTo>
                    <a:pt x="40639" y="60706"/>
                    <a:pt x="56959" y="51816"/>
                    <a:pt x="78613" y="51753"/>
                  </a:cubicBezTo>
                  <a:cubicBezTo>
                    <a:pt x="116332" y="51753"/>
                    <a:pt x="147701" y="83248"/>
                    <a:pt x="147764" y="124587"/>
                  </a:cubicBezTo>
                  <a:moveTo>
                    <a:pt x="117728" y="124651"/>
                  </a:moveTo>
                  <a:cubicBezTo>
                    <a:pt x="117728" y="98870"/>
                    <a:pt x="98806" y="80328"/>
                    <a:pt x="73851" y="80328"/>
                  </a:cubicBezTo>
                  <a:cubicBezTo>
                    <a:pt x="48895" y="80328"/>
                    <a:pt x="30035" y="98933"/>
                    <a:pt x="30099" y="124778"/>
                  </a:cubicBezTo>
                  <a:cubicBezTo>
                    <a:pt x="30099" y="150559"/>
                    <a:pt x="49022" y="169101"/>
                    <a:pt x="73977" y="169101"/>
                  </a:cubicBezTo>
                  <a:cubicBezTo>
                    <a:pt x="98933" y="169101"/>
                    <a:pt x="117792" y="150432"/>
                    <a:pt x="117728" y="124651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5" name="Forma libre: forma 34"/>
            <p:cNvSpPr/>
            <p:nvPr/>
          </p:nvSpPr>
          <p:spPr bwMode="auto">
            <a:xfrm rot="-4200">
              <a:off x="10741007" y="6027226"/>
              <a:ext cx="29971" cy="202437"/>
            </a:xfrm>
            <a:custGeom>
              <a:avLst/>
              <a:gdLst>
                <a:gd name="connsiteX0" fmla="*/ 0 w 29971"/>
                <a:gd name="connsiteY0" fmla="*/ 0 h 202437"/>
                <a:gd name="connsiteX1" fmla="*/ 29971 w 29971"/>
                <a:gd name="connsiteY1" fmla="*/ 0 h 202437"/>
                <a:gd name="connsiteX2" fmla="*/ 29971 w 29971"/>
                <a:gd name="connsiteY2" fmla="*/ 202438 h 202437"/>
                <a:gd name="connsiteX3" fmla="*/ 0 w 29971"/>
                <a:gd name="connsiteY3" fmla="*/ 202438 h 20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71" h="202437" fill="norm" stroke="1" extrusionOk="0">
                  <a:moveTo>
                    <a:pt x="0" y="0"/>
                  </a:moveTo>
                  <a:lnTo>
                    <a:pt x="29971" y="0"/>
                  </a:lnTo>
                  <a:lnTo>
                    <a:pt x="29971" y="202438"/>
                  </a:lnTo>
                  <a:lnTo>
                    <a:pt x="0" y="202438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6" name="Forma libre: forma 35"/>
            <p:cNvSpPr/>
            <p:nvPr/>
          </p:nvSpPr>
          <p:spPr bwMode="auto">
            <a:xfrm>
              <a:off x="10801921" y="6030976"/>
              <a:ext cx="38290" cy="197739"/>
            </a:xfrm>
            <a:custGeom>
              <a:avLst/>
              <a:gdLst>
                <a:gd name="connsiteX0" fmla="*/ 0 w 38290"/>
                <a:gd name="connsiteY0" fmla="*/ 19177 h 197739"/>
                <a:gd name="connsiteX1" fmla="*/ 19114 w 38290"/>
                <a:gd name="connsiteY1" fmla="*/ 0 h 197739"/>
                <a:gd name="connsiteX2" fmla="*/ 38291 w 38290"/>
                <a:gd name="connsiteY2" fmla="*/ 19114 h 197739"/>
                <a:gd name="connsiteX3" fmla="*/ 19177 w 38290"/>
                <a:gd name="connsiteY3" fmla="*/ 38290 h 197739"/>
                <a:gd name="connsiteX4" fmla="*/ 0 w 38290"/>
                <a:gd name="connsiteY4" fmla="*/ 19177 h 197739"/>
                <a:gd name="connsiteX5" fmla="*/ 4191 w 38290"/>
                <a:gd name="connsiteY5" fmla="*/ 59118 h 197739"/>
                <a:gd name="connsiteX6" fmla="*/ 34163 w 38290"/>
                <a:gd name="connsiteY6" fmla="*/ 59118 h 197739"/>
                <a:gd name="connsiteX7" fmla="*/ 34354 w 38290"/>
                <a:gd name="connsiteY7" fmla="*/ 197739 h 197739"/>
                <a:gd name="connsiteX8" fmla="*/ 4382 w 38290"/>
                <a:gd name="connsiteY8" fmla="*/ 197739 h 197739"/>
                <a:gd name="connsiteX9" fmla="*/ 4191 w 38290"/>
                <a:gd name="connsiteY9" fmla="*/ 59118 h 19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90" h="197739" fill="norm" stroke="1" extrusionOk="0">
                  <a:moveTo>
                    <a:pt x="0" y="19177"/>
                  </a:moveTo>
                  <a:cubicBezTo>
                    <a:pt x="0" y="8636"/>
                    <a:pt x="8572" y="0"/>
                    <a:pt x="19114" y="0"/>
                  </a:cubicBezTo>
                  <a:cubicBezTo>
                    <a:pt x="29655" y="0"/>
                    <a:pt x="38291" y="8572"/>
                    <a:pt x="38291" y="19114"/>
                  </a:cubicBezTo>
                  <a:cubicBezTo>
                    <a:pt x="38291" y="29401"/>
                    <a:pt x="29718" y="38290"/>
                    <a:pt x="19177" y="38290"/>
                  </a:cubicBezTo>
                  <a:cubicBezTo>
                    <a:pt x="8636" y="38290"/>
                    <a:pt x="0" y="29464"/>
                    <a:pt x="0" y="19177"/>
                  </a:cubicBezTo>
                  <a:moveTo>
                    <a:pt x="4191" y="59118"/>
                  </a:moveTo>
                  <a:lnTo>
                    <a:pt x="34163" y="59118"/>
                  </a:lnTo>
                  <a:cubicBezTo>
                    <a:pt x="34163" y="59118"/>
                    <a:pt x="34354" y="197739"/>
                    <a:pt x="34354" y="197739"/>
                  </a:cubicBezTo>
                  <a:lnTo>
                    <a:pt x="4382" y="197739"/>
                  </a:lnTo>
                  <a:cubicBezTo>
                    <a:pt x="4382" y="197739"/>
                    <a:pt x="4191" y="59118"/>
                    <a:pt x="4191" y="5911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7" name="Forma libre: forma 36"/>
            <p:cNvSpPr/>
            <p:nvPr/>
          </p:nvSpPr>
          <p:spPr bwMode="auto">
            <a:xfrm>
              <a:off x="10863071" y="6086347"/>
              <a:ext cx="135699" cy="145859"/>
            </a:xfrm>
            <a:custGeom>
              <a:avLst/>
              <a:gdLst>
                <a:gd name="connsiteX0" fmla="*/ 0 w 135699"/>
                <a:gd name="connsiteY0" fmla="*/ 73025 h 145859"/>
                <a:gd name="connsiteX1" fmla="*/ 73152 w 135699"/>
                <a:gd name="connsiteY1" fmla="*/ 0 h 145859"/>
                <a:gd name="connsiteX2" fmla="*/ 135065 w 135699"/>
                <a:gd name="connsiteY2" fmla="*/ 35687 h 145859"/>
                <a:gd name="connsiteX3" fmla="*/ 109284 w 135699"/>
                <a:gd name="connsiteY3" fmla="*/ 50673 h 145859"/>
                <a:gd name="connsiteX4" fmla="*/ 72898 w 135699"/>
                <a:gd name="connsiteY4" fmla="*/ 29337 h 145859"/>
                <a:gd name="connsiteX5" fmla="*/ 29972 w 135699"/>
                <a:gd name="connsiteY5" fmla="*/ 72961 h 145859"/>
                <a:gd name="connsiteX6" fmla="*/ 73025 w 135699"/>
                <a:gd name="connsiteY6" fmla="*/ 116459 h 145859"/>
                <a:gd name="connsiteX7" fmla="*/ 109919 w 135699"/>
                <a:gd name="connsiteY7" fmla="*/ 95060 h 145859"/>
                <a:gd name="connsiteX8" fmla="*/ 135699 w 135699"/>
                <a:gd name="connsiteY8" fmla="*/ 109728 h 145859"/>
                <a:gd name="connsiteX9" fmla="*/ 73343 w 135699"/>
                <a:gd name="connsiteY9" fmla="*/ 145860 h 145859"/>
                <a:gd name="connsiteX10" fmla="*/ 64 w 135699"/>
                <a:gd name="connsiteY10" fmla="*/ 73025 h 14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699" h="145859" fill="norm" stroke="1" extrusionOk="0">
                  <a:moveTo>
                    <a:pt x="0" y="73025"/>
                  </a:moveTo>
                  <a:cubicBezTo>
                    <a:pt x="0" y="31686"/>
                    <a:pt x="31242" y="64"/>
                    <a:pt x="73152" y="0"/>
                  </a:cubicBezTo>
                  <a:cubicBezTo>
                    <a:pt x="100330" y="0"/>
                    <a:pt x="123952" y="14097"/>
                    <a:pt x="135065" y="35687"/>
                  </a:cubicBezTo>
                  <a:lnTo>
                    <a:pt x="109284" y="50673"/>
                  </a:lnTo>
                  <a:cubicBezTo>
                    <a:pt x="103188" y="37655"/>
                    <a:pt x="89535" y="29337"/>
                    <a:pt x="72898" y="29337"/>
                  </a:cubicBezTo>
                  <a:cubicBezTo>
                    <a:pt x="48514" y="29337"/>
                    <a:pt x="29909" y="48006"/>
                    <a:pt x="29972" y="72961"/>
                  </a:cubicBezTo>
                  <a:cubicBezTo>
                    <a:pt x="29972" y="97917"/>
                    <a:pt x="48641" y="116459"/>
                    <a:pt x="73025" y="116459"/>
                  </a:cubicBezTo>
                  <a:cubicBezTo>
                    <a:pt x="89662" y="116459"/>
                    <a:pt x="103251" y="107823"/>
                    <a:pt x="109919" y="95060"/>
                  </a:cubicBezTo>
                  <a:lnTo>
                    <a:pt x="135699" y="109728"/>
                  </a:lnTo>
                  <a:cubicBezTo>
                    <a:pt x="124079" y="131636"/>
                    <a:pt x="100521" y="145860"/>
                    <a:pt x="73343" y="145860"/>
                  </a:cubicBezTo>
                  <a:cubicBezTo>
                    <a:pt x="31497" y="145860"/>
                    <a:pt x="64" y="114046"/>
                    <a:pt x="64" y="73025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  <p:sp>
          <p:nvSpPr>
            <p:cNvPr id="38" name="Forma libre: forma 37"/>
            <p:cNvSpPr/>
            <p:nvPr/>
          </p:nvSpPr>
          <p:spPr bwMode="auto">
            <a:xfrm>
              <a:off x="11013376" y="6086157"/>
              <a:ext cx="147637" cy="145859"/>
            </a:xfrm>
            <a:custGeom>
              <a:avLst/>
              <a:gdLst>
                <a:gd name="connsiteX0" fmla="*/ 147447 w 147637"/>
                <a:gd name="connsiteY0" fmla="*/ 3492 h 145859"/>
                <a:gd name="connsiteX1" fmla="*/ 147638 w 147637"/>
                <a:gd name="connsiteY1" fmla="*/ 142177 h 145859"/>
                <a:gd name="connsiteX2" fmla="*/ 117666 w 147637"/>
                <a:gd name="connsiteY2" fmla="*/ 142177 h 145859"/>
                <a:gd name="connsiteX3" fmla="*/ 117666 w 147637"/>
                <a:gd name="connsiteY3" fmla="*/ 122238 h 145859"/>
                <a:gd name="connsiteX4" fmla="*/ 69152 w 147637"/>
                <a:gd name="connsiteY4" fmla="*/ 145859 h 145859"/>
                <a:gd name="connsiteX5" fmla="*/ 0 w 147637"/>
                <a:gd name="connsiteY5" fmla="*/ 73025 h 145859"/>
                <a:gd name="connsiteX6" fmla="*/ 68961 w 147637"/>
                <a:gd name="connsiteY6" fmla="*/ 0 h 145859"/>
                <a:gd name="connsiteX7" fmla="*/ 117539 w 147637"/>
                <a:gd name="connsiteY7" fmla="*/ 23241 h 145859"/>
                <a:gd name="connsiteX8" fmla="*/ 117539 w 147637"/>
                <a:gd name="connsiteY8" fmla="*/ 3556 h 145859"/>
                <a:gd name="connsiteX9" fmla="*/ 147447 w 147637"/>
                <a:gd name="connsiteY9" fmla="*/ 3556 h 145859"/>
                <a:gd name="connsiteX10" fmla="*/ 117602 w 147637"/>
                <a:gd name="connsiteY10" fmla="*/ 72834 h 145859"/>
                <a:gd name="connsiteX11" fmla="*/ 73723 w 147637"/>
                <a:gd name="connsiteY11" fmla="*/ 28511 h 145859"/>
                <a:gd name="connsiteX12" fmla="*/ 29972 w 147637"/>
                <a:gd name="connsiteY12" fmla="*/ 72961 h 145859"/>
                <a:gd name="connsiteX13" fmla="*/ 73851 w 147637"/>
                <a:gd name="connsiteY13" fmla="*/ 117284 h 145859"/>
                <a:gd name="connsiteX14" fmla="*/ 117602 w 147637"/>
                <a:gd name="connsiteY14" fmla="*/ 72834 h 14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637" h="145859" fill="norm" stroke="1" extrusionOk="0">
                  <a:moveTo>
                    <a:pt x="147447" y="3492"/>
                  </a:moveTo>
                  <a:lnTo>
                    <a:pt x="147638" y="142177"/>
                  </a:lnTo>
                  <a:lnTo>
                    <a:pt x="117666" y="142177"/>
                  </a:lnTo>
                  <a:cubicBezTo>
                    <a:pt x="117666" y="142177"/>
                    <a:pt x="117666" y="122238"/>
                    <a:pt x="117666" y="122238"/>
                  </a:cubicBezTo>
                  <a:cubicBezTo>
                    <a:pt x="107124" y="136970"/>
                    <a:pt x="90805" y="145859"/>
                    <a:pt x="69152" y="145859"/>
                  </a:cubicBezTo>
                  <a:cubicBezTo>
                    <a:pt x="31432" y="145859"/>
                    <a:pt x="64" y="114046"/>
                    <a:pt x="0" y="73025"/>
                  </a:cubicBezTo>
                  <a:cubicBezTo>
                    <a:pt x="0" y="31686"/>
                    <a:pt x="31242" y="64"/>
                    <a:pt x="68961" y="0"/>
                  </a:cubicBezTo>
                  <a:cubicBezTo>
                    <a:pt x="90615" y="0"/>
                    <a:pt x="106997" y="8827"/>
                    <a:pt x="117539" y="23241"/>
                  </a:cubicBezTo>
                  <a:lnTo>
                    <a:pt x="117539" y="3556"/>
                  </a:lnTo>
                  <a:cubicBezTo>
                    <a:pt x="117539" y="3556"/>
                    <a:pt x="147447" y="3556"/>
                    <a:pt x="147447" y="3556"/>
                  </a:cubicBezTo>
                  <a:close/>
                  <a:moveTo>
                    <a:pt x="117602" y="72834"/>
                  </a:moveTo>
                  <a:cubicBezTo>
                    <a:pt x="117602" y="47053"/>
                    <a:pt x="98679" y="28511"/>
                    <a:pt x="73723" y="28511"/>
                  </a:cubicBezTo>
                  <a:cubicBezTo>
                    <a:pt x="48768" y="28511"/>
                    <a:pt x="29908" y="47180"/>
                    <a:pt x="29972" y="72961"/>
                  </a:cubicBezTo>
                  <a:cubicBezTo>
                    <a:pt x="29972" y="98742"/>
                    <a:pt x="48895" y="117284"/>
                    <a:pt x="73851" y="117284"/>
                  </a:cubicBezTo>
                  <a:cubicBezTo>
                    <a:pt x="98806" y="117284"/>
                    <a:pt x="117666" y="98615"/>
                    <a:pt x="117602" y="72834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AR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ptos"/>
                <a:ea typeface="+mn-ea"/>
                <a:cs typeface="+mn-cs"/>
              </a:endParaRPr>
            </a:p>
          </p:txBody>
        </p:sp>
      </p:grpSp>
      <p:sp>
        <p:nvSpPr>
          <p:cNvPr id="724344595" name="CuadroTexto 50"/>
          <p:cNvSpPr txBox="1"/>
          <p:nvPr/>
        </p:nvSpPr>
        <p:spPr bwMode="auto">
          <a:xfrm>
            <a:off x="794957" y="4714157"/>
            <a:ext cx="4862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EVOLUCION DE 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NVERSION 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ACUMULADA 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 2026 Vs 2025 (Enero /Abril) </a:t>
            </a:r>
            <a:endParaRPr lang="es-AR" sz="32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23584947" name="CuadroTexto 42"/>
          <p:cNvSpPr txBox="1"/>
          <p:nvPr/>
        </p:nvSpPr>
        <p:spPr bwMode="auto">
          <a:xfrm>
            <a:off x="9345191" y="2373259"/>
            <a:ext cx="14959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AR" sz="1600" b="1">
                <a:solidFill>
                  <a:schemeClr val="bg1"/>
                </a:solidFill>
                <a:latin typeface="Arial"/>
                <a:cs typeface="Arial"/>
              </a:rPr>
              <a:t>$ 708.198.728</a:t>
            </a:r>
            <a:endParaRPr lang="es-AR" sz="1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10414265" name="CuadroTexto 44"/>
          <p:cNvSpPr txBox="1"/>
          <p:nvPr/>
        </p:nvSpPr>
        <p:spPr bwMode="auto">
          <a:xfrm>
            <a:off x="7393454" y="2442009"/>
            <a:ext cx="16690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AR" sz="1600" b="1">
                <a:solidFill>
                  <a:schemeClr val="bg1"/>
                </a:solidFill>
                <a:latin typeface="Arial"/>
                <a:cs typeface="Arial"/>
              </a:rPr>
              <a:t>$ 771.243,071   </a:t>
            </a:r>
            <a:endParaRPr lang="es-AR" sz="1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33758403" name="CuadroTexto 45"/>
          <p:cNvSpPr txBox="1"/>
          <p:nvPr/>
        </p:nvSpPr>
        <p:spPr bwMode="auto">
          <a:xfrm>
            <a:off x="7686388" y="4456935"/>
            <a:ext cx="314607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AR" b="1">
                <a:solidFill>
                  <a:schemeClr val="bg1"/>
                </a:solidFill>
                <a:latin typeface="Arial"/>
                <a:cs typeface="Arial"/>
              </a:rPr>
              <a:t>Variación 26 Vs 25 </a:t>
            </a:r>
            <a:endParaRPr/>
          </a:p>
          <a:p>
            <a:pPr algn="ctr">
              <a:defRPr/>
            </a:pPr>
            <a:r>
              <a:rPr lang="es-AR" b="1">
                <a:solidFill>
                  <a:schemeClr val="bg1"/>
                </a:solidFill>
                <a:latin typeface="Arial"/>
                <a:cs typeface="Arial"/>
              </a:rPr>
              <a:t>+ 9%</a:t>
            </a:r>
            <a:endParaRPr lang="es-AR" b="1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 rotWithShape="1"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491295709" name="Gráfico 10"/>
          <p:cNvGraphicFramePr>
            <a:graphicFrameLocks xmlns:a="http://schemas.openxmlformats.org/drawingml/2006/main"/>
          </p:cNvGraphicFramePr>
          <p:nvPr/>
        </p:nvGraphicFramePr>
        <p:xfrm rot="0">
          <a:off x="5916331" y="657225"/>
          <a:ext cx="6024562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9065584" name="CuadroTexto 18"/>
          <p:cNvSpPr txBox="1"/>
          <p:nvPr/>
        </p:nvSpPr>
        <p:spPr bwMode="auto">
          <a:xfrm>
            <a:off x="6548437" y="1710809"/>
            <a:ext cx="143821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AR" sz="1600" b="1">
                <a:solidFill>
                  <a:schemeClr val="bg1"/>
                </a:solidFill>
                <a:latin typeface="Arial"/>
                <a:cs typeface="Arial"/>
              </a:rPr>
              <a:t>$261.734.477</a:t>
            </a:r>
            <a:endParaRPr lang="es-AR" sz="1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02971572" name="CuadroTexto 19"/>
          <p:cNvSpPr txBox="1"/>
          <p:nvPr/>
        </p:nvSpPr>
        <p:spPr bwMode="auto">
          <a:xfrm>
            <a:off x="9169195" y="2471737"/>
            <a:ext cx="143821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AR" sz="1600" b="1">
                <a:solidFill>
                  <a:schemeClr val="bg1"/>
                </a:solidFill>
                <a:latin typeface="Arial"/>
                <a:cs typeface="Arial"/>
              </a:rPr>
              <a:t>$573.660.343</a:t>
            </a:r>
            <a:endParaRPr lang="es-AR" sz="1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04907804" name="CuadroTexto 20"/>
          <p:cNvSpPr txBox="1"/>
          <p:nvPr/>
        </p:nvSpPr>
        <p:spPr bwMode="auto">
          <a:xfrm>
            <a:off x="7596156" y="4761144"/>
            <a:ext cx="314607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AR" b="1">
                <a:latin typeface="Arial"/>
                <a:cs typeface="Arial"/>
              </a:rPr>
              <a:t>Variación 25 Vs 24 </a:t>
            </a:r>
            <a:endParaRPr/>
          </a:p>
          <a:p>
            <a:pPr algn="ctr">
              <a:defRPr/>
            </a:pPr>
            <a:r>
              <a:rPr lang="es-AR" b="1">
                <a:latin typeface="Arial"/>
                <a:cs typeface="Arial"/>
              </a:rPr>
              <a:t>+ 119%</a:t>
            </a:r>
            <a:endParaRPr lang="es-AR" b="1">
              <a:latin typeface="Arial"/>
              <a:cs typeface="Arial"/>
            </a:endParaRPr>
          </a:p>
        </p:txBody>
      </p:sp>
      <p:sp>
        <p:nvSpPr>
          <p:cNvPr id="1406897425" name="CuadroTexto 21"/>
          <p:cNvSpPr txBox="1"/>
          <p:nvPr/>
        </p:nvSpPr>
        <p:spPr bwMode="auto">
          <a:xfrm>
            <a:off x="352060" y="976922"/>
            <a:ext cx="4862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EVOLUCION DE 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NVERSION 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ACUMULADA 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 2025 Vs 2024</a:t>
            </a:r>
            <a:endParaRPr lang="es-AR" sz="3200" b="1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 rotWithShape="1"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744952467" name="Gráfico 6"/>
          <p:cNvGraphicFramePr>
            <a:graphicFrameLocks xmlns:a="http://schemas.openxmlformats.org/drawingml/2006/main"/>
          </p:cNvGraphicFramePr>
          <p:nvPr/>
        </p:nvGraphicFramePr>
        <p:xfrm rot="0">
          <a:off x="5168467" y="198953"/>
          <a:ext cx="799418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81510029" name="Gráfico 10"/>
          <p:cNvGraphicFramePr>
            <a:graphicFrameLocks xmlns:a="http://schemas.openxmlformats.org/drawingml/2006/main"/>
          </p:cNvGraphicFramePr>
          <p:nvPr/>
        </p:nvGraphicFramePr>
        <p:xfrm rot="0">
          <a:off x="5916331" y="657225"/>
          <a:ext cx="6024562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21988983" name="CuadroTexto 18"/>
          <p:cNvSpPr txBox="1"/>
          <p:nvPr/>
        </p:nvSpPr>
        <p:spPr bwMode="auto">
          <a:xfrm>
            <a:off x="7355572" y="2656403"/>
            <a:ext cx="143821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AR" sz="1600" b="1">
                <a:solidFill>
                  <a:schemeClr val="bg1"/>
                </a:solidFill>
                <a:latin typeface="Arial"/>
                <a:cs typeface="Arial"/>
              </a:rPr>
              <a:t>$230.700.220</a:t>
            </a:r>
            <a:endParaRPr lang="es-AR" sz="1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17805283" name="CuadroTexto 19"/>
          <p:cNvSpPr txBox="1"/>
          <p:nvPr/>
        </p:nvSpPr>
        <p:spPr bwMode="auto">
          <a:xfrm>
            <a:off x="9065544" y="1615795"/>
            <a:ext cx="132440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AR" sz="1600" b="1">
                <a:solidFill>
                  <a:schemeClr val="bg1"/>
                </a:solidFill>
                <a:latin typeface="Arial"/>
                <a:cs typeface="Arial"/>
              </a:rPr>
              <a:t>$65.218.445</a:t>
            </a:r>
            <a:endParaRPr lang="es-AR" sz="1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51025596" name="CuadroTexto 20"/>
          <p:cNvSpPr txBox="1"/>
          <p:nvPr/>
        </p:nvSpPr>
        <p:spPr bwMode="auto">
          <a:xfrm>
            <a:off x="7355572" y="5019318"/>
            <a:ext cx="314607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AR" b="1">
                <a:latin typeface="Arial"/>
                <a:cs typeface="Arial"/>
              </a:rPr>
              <a:t>Variación 26 Vs 25 </a:t>
            </a:r>
            <a:endParaRPr/>
          </a:p>
          <a:p>
            <a:pPr algn="ctr">
              <a:defRPr/>
            </a:pPr>
            <a:r>
              <a:rPr lang="es-AR" b="1">
                <a:latin typeface="Arial"/>
                <a:cs typeface="Arial"/>
              </a:rPr>
              <a:t>+ 254%</a:t>
            </a:r>
            <a:endParaRPr lang="es-AR" b="1">
              <a:latin typeface="Arial"/>
              <a:cs typeface="Arial"/>
            </a:endParaRPr>
          </a:p>
        </p:txBody>
      </p:sp>
      <p:sp>
        <p:nvSpPr>
          <p:cNvPr id="1317263049" name="CuadroTexto 7"/>
          <p:cNvSpPr txBox="1"/>
          <p:nvPr/>
        </p:nvSpPr>
        <p:spPr bwMode="auto">
          <a:xfrm>
            <a:off x="305574" y="602366"/>
            <a:ext cx="5166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EVOLUCION DE 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INVERSION 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ACUMULADA </a:t>
            </a:r>
            <a:r>
              <a:rPr lang="es-ES" sz="3200" b="1">
                <a:solidFill>
                  <a:schemeClr val="bg1"/>
                </a:solidFill>
                <a:latin typeface="Calibri"/>
                <a:cs typeface="Calibri"/>
              </a:rPr>
              <a:t> 2026 Vs 2025 (Enero /Abril) </a:t>
            </a:r>
            <a:endParaRPr lang="es-AR" sz="3200" b="1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ONLYOFFICE/9.4.0.129</Application>
  <PresentationFormat>On-screen Show (4:3)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 Stecco</dc:creator>
  <cp:lastModifiedBy/>
  <cp:revision>48</cp:revision>
  <dcterms:created xsi:type="dcterms:W3CDTF">2025-09-04T18:21:09Z</dcterms:created>
  <dcterms:modified xsi:type="dcterms:W3CDTF">2026-06-30T19:28:42Z</dcterms:modified>
</cp:coreProperties>
</file>